
<file path=[Content_Types].xml><?xml version="1.0" encoding="utf-8"?>
<Types xmlns="http://schemas.openxmlformats.org/package/2006/content-types">
  <Default Extension="xlsx" ContentType="application/vnd.openxmlformats-officedocument.spreadsheetml.sheet"/>
  <Default Extension="png" ContentType="image/png"/>
  <Default Extension="wdp" ContentType="image/vnd.ms-photo"/>
  <Default Extension="jpeg" ContentType="image/jpeg"/>
  <Default Extension="JPG" ContentType="image/.jp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610" r:id="rId3"/>
    <p:sldId id="649" r:id="rId4"/>
    <p:sldId id="661" r:id="rId5"/>
    <p:sldId id="662" r:id="rId6"/>
    <p:sldId id="611" r:id="rId7"/>
    <p:sldId id="663" r:id="rId8"/>
    <p:sldId id="664" r:id="rId9"/>
    <p:sldId id="658" r:id="rId10"/>
    <p:sldId id="665" r:id="rId11"/>
    <p:sldId id="666" r:id="rId12"/>
    <p:sldId id="640" r:id="rId13"/>
    <p:sldId id="659" r:id="rId14"/>
    <p:sldId id="668" r:id="rId15"/>
    <p:sldId id="667" r:id="rId16"/>
    <p:sldId id="647" r:id="rId17"/>
    <p:sldId id="660" r:id="rId18"/>
    <p:sldId id="669" r:id="rId19"/>
    <p:sldId id="648" r:id="rId20"/>
    <p:sldId id="638" r:id="rId21"/>
    <p:sldId id="639" r:id="rId22"/>
    <p:sldId id="589" r:id="rId23"/>
  </p:sldIdLst>
  <p:sldSz cx="9144000" cy="6858000" type="screen4x3"/>
  <p:notesSz cx="7052945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EB35"/>
    <a:srgbClr val="9BE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浅色样式 1 - 强调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79" autoAdjust="0"/>
    <p:restoredTop sz="94660"/>
  </p:normalViewPr>
  <p:slideViewPr>
    <p:cSldViewPr showGuides="1">
      <p:cViewPr>
        <p:scale>
          <a:sx n="100" d="100"/>
          <a:sy n="100" d="100"/>
        </p:scale>
        <p:origin x="546" y="-13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4" Type="http://schemas.microsoft.com/office/2011/relationships/chartColorStyle" Target="colors2.xml"/><Relationship Id="rId3" Type="http://schemas.microsoft.com/office/2011/relationships/chartStyle" Target="style2.xml"/><Relationship Id="rId2" Type="http://schemas.openxmlformats.org/officeDocument/2006/relationships/themeOverride" Target="../theme/themeOverride1.xml"/><Relationship Id="rId1" Type="http://schemas.openxmlformats.org/officeDocument/2006/relationships/package" Target="../embeddings/Workbook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package" Target="../embeddings/Workbook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Sheet1!$C$2</c:f>
              <c:strCache>
                <c:ptCount val="1"/>
                <c:pt idx="0">
                  <c:v>ก่อน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th-TH" sz="2000" b="1" i="0" u="none" strike="noStrike" kern="1200" baseline="0">
                    <a:solidFill>
                      <a:sysClr val="windowText" lastClr="000000"/>
                    </a:solidFill>
                    <a:latin typeface="TH Chakra Petch" panose="02000506000000020004" pitchFamily="2" charset="-34"/>
                    <a:ea typeface="+mn-ea"/>
                    <a:cs typeface="TH Chakra Petch" panose="02000506000000020004" pitchFamily="2" charset="-34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Sheet1!$B$3:$B$6</c:f>
              <c:strCache>
                <c:ptCount val="4"/>
                <c:pt idx="0">
                  <c:v>ต้นทุน (บาท/ไร่)</c:v>
                </c:pt>
                <c:pt idx="1">
                  <c:v>ผลผลิต (กก./ไร่)</c:v>
                </c:pt>
                <c:pt idx="2">
                  <c:v>รายได้ (บาท/ไร่)</c:v>
                </c:pt>
                <c:pt idx="3">
                  <c:v>รายได้สุทธิ (บาท/ไร่)</c:v>
                </c:pt>
              </c:strCache>
            </c:strRef>
          </c:cat>
          <c:val>
            <c:numRef>
              <c:f>Sheet1!$C$3:$C$6</c:f>
              <c:numCache>
                <c:formatCode>General</c:formatCode>
                <c:ptCount val="4"/>
                <c:pt idx="0">
                  <c:v>195</c:v>
                </c:pt>
                <c:pt idx="1">
                  <c:v>19</c:v>
                </c:pt>
                <c:pt idx="2">
                  <c:v>575</c:v>
                </c:pt>
                <c:pt idx="3">
                  <c:v>380</c:v>
                </c:pt>
              </c:numCache>
            </c:numRef>
          </c:val>
        </c:ser>
        <c:ser>
          <c:idx val="1"/>
          <c:order val="1"/>
          <c:tx>
            <c:strRef>
              <c:f>Sheet1!$D$2</c:f>
              <c:strCache>
                <c:ptCount val="1"/>
                <c:pt idx="0">
                  <c:v>หลัง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th-TH" sz="2000" b="1" i="0" u="none" strike="noStrike" kern="1200" baseline="0">
                    <a:solidFill>
                      <a:sysClr val="windowText" lastClr="000000"/>
                    </a:solidFill>
                    <a:latin typeface="TH Chakra Petch" panose="02000506000000020004" pitchFamily="2" charset="-34"/>
                    <a:ea typeface="+mn-ea"/>
                    <a:cs typeface="TH Chakra Petch" panose="02000506000000020004" pitchFamily="2" charset="-34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Sheet1!$B$3:$B$6</c:f>
              <c:strCache>
                <c:ptCount val="4"/>
                <c:pt idx="0">
                  <c:v>ต้นทุน (บาท/ไร่)</c:v>
                </c:pt>
                <c:pt idx="1">
                  <c:v>ผลผลิต (กก./ไร่)</c:v>
                </c:pt>
                <c:pt idx="2">
                  <c:v>รายได้ (บาท/ไร่)</c:v>
                </c:pt>
                <c:pt idx="3">
                  <c:v>รายได้สุทธิ (บาท/ไร่)</c:v>
                </c:pt>
              </c:strCache>
            </c:strRef>
          </c:cat>
          <c:val>
            <c:numRef>
              <c:f>Sheet1!$D$3:$D$6</c:f>
              <c:numCache>
                <c:formatCode>General</c:formatCode>
                <c:ptCount val="4"/>
                <c:pt idx="0">
                  <c:v>287</c:v>
                </c:pt>
                <c:pt idx="1">
                  <c:v>24</c:v>
                </c:pt>
                <c:pt idx="2">
                  <c:v>559</c:v>
                </c:pt>
                <c:pt idx="3">
                  <c:v>272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699585152"/>
        <c:axId val="699590144"/>
      </c:barChart>
      <c:catAx>
        <c:axId val="699585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th-TH" sz="2000" b="1" i="0" u="none" strike="noStrike" kern="1200" cap="none" spc="0" normalizeH="0" baseline="0">
                <a:solidFill>
                  <a:sysClr val="windowText" lastClr="000000"/>
                </a:solidFill>
                <a:latin typeface="TH Chakra Petch" panose="02000506000000020004" pitchFamily="2" charset="-34"/>
                <a:ea typeface="+mn-ea"/>
                <a:cs typeface="TH Chakra Petch" panose="02000506000000020004" pitchFamily="2" charset="-34"/>
              </a:defRPr>
            </a:pPr>
          </a:p>
        </c:txPr>
        <c:crossAx val="699590144"/>
        <c:crosses val="autoZero"/>
        <c:auto val="1"/>
        <c:lblAlgn val="ctr"/>
        <c:lblOffset val="100"/>
        <c:noMultiLvlLbl val="0"/>
      </c:catAx>
      <c:valAx>
        <c:axId val="699590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th-TH" sz="2000" b="1" i="0" u="none" strike="noStrike" kern="1200" baseline="0">
                <a:solidFill>
                  <a:sysClr val="windowText" lastClr="000000"/>
                </a:solidFill>
                <a:latin typeface="TH Chakra Petch" panose="02000506000000020004" pitchFamily="2" charset="-34"/>
                <a:ea typeface="+mn-ea"/>
                <a:cs typeface="TH Chakra Petch" panose="02000506000000020004" pitchFamily="2" charset="-34"/>
              </a:defRPr>
            </a:pPr>
          </a:p>
        </c:txPr>
        <c:crossAx val="699585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th-TH" sz="2000" b="1" i="0" u="none" strike="noStrike" kern="1200" baseline="0">
              <a:solidFill>
                <a:sysClr val="windowText" lastClr="000000"/>
              </a:solidFill>
              <a:latin typeface="TH Chakra Petch" panose="02000506000000020004" pitchFamily="2" charset="-34"/>
              <a:ea typeface="+mn-ea"/>
              <a:cs typeface="TH Chakra Petch" panose="02000506000000020004" pitchFamily="2" charset="-34"/>
            </a:defRPr>
          </a:p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th-TH" sz="2000" b="1">
          <a:solidFill>
            <a:sysClr val="windowText" lastClr="000000"/>
          </a:solidFill>
          <a:latin typeface="TH Chakra Petch" panose="02000506000000020004" pitchFamily="2" charset="-34"/>
          <a:cs typeface="TH Chakra Petch" panose="02000506000000020004" pitchFamily="2" charset="-34"/>
        </a:defRPr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Sheet1!$C$19</c:f>
              <c:strCache>
                <c:ptCount val="1"/>
                <c:pt idx="0">
                  <c:v>ก่อน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th-TH"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Chakra Petch" panose="02000506000000020004" pitchFamily="2" charset="-34"/>
                    <a:ea typeface="+mn-ea"/>
                    <a:cs typeface="TH Chakra Petch" panose="02000506000000020004" pitchFamily="2" charset="-34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Sheet1!$B$20:$B$23</c:f>
              <c:strCache>
                <c:ptCount val="4"/>
                <c:pt idx="0">
                  <c:v>ต้นทุน (บาท/ไร่)</c:v>
                </c:pt>
                <c:pt idx="1">
                  <c:v>ผลผลิต (กก./ไร่)</c:v>
                </c:pt>
                <c:pt idx="2">
                  <c:v>รายได้ (บาท/ไร่)</c:v>
                </c:pt>
                <c:pt idx="3">
                  <c:v>รายได้สุทธิ (บาท/ไร่)</c:v>
                </c:pt>
              </c:strCache>
            </c:strRef>
          </c:cat>
          <c:val>
            <c:numRef>
              <c:f>Sheet1!$C$20:$C$23</c:f>
              <c:numCache>
                <c:formatCode>#,##0</c:formatCode>
                <c:ptCount val="4"/>
                <c:pt idx="0">
                  <c:v>6766</c:v>
                </c:pt>
                <c:pt idx="1" c:formatCode="General">
                  <c:v>400</c:v>
                </c:pt>
                <c:pt idx="2">
                  <c:v>12165</c:v>
                </c:pt>
                <c:pt idx="3">
                  <c:v>5399</c:v>
                </c:pt>
              </c:numCache>
            </c:numRef>
          </c:val>
        </c:ser>
        <c:ser>
          <c:idx val="1"/>
          <c:order val="1"/>
          <c:tx>
            <c:strRef>
              <c:f>Sheet1!$D$19</c:f>
              <c:strCache>
                <c:ptCount val="1"/>
                <c:pt idx="0">
                  <c:v>หลัง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th-TH"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Chakra Petch" panose="02000506000000020004" pitchFamily="2" charset="-34"/>
                    <a:ea typeface="+mn-ea"/>
                    <a:cs typeface="TH Chakra Petch" panose="02000506000000020004" pitchFamily="2" charset="-34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Sheet1!$B$20:$B$23</c:f>
              <c:strCache>
                <c:ptCount val="4"/>
                <c:pt idx="0">
                  <c:v>ต้นทุน (บาท/ไร่)</c:v>
                </c:pt>
                <c:pt idx="1">
                  <c:v>ผลผลิต (กก./ไร่)</c:v>
                </c:pt>
                <c:pt idx="2">
                  <c:v>รายได้ (บาท/ไร่)</c:v>
                </c:pt>
                <c:pt idx="3">
                  <c:v>รายได้สุทธิ (บาท/ไร่)</c:v>
                </c:pt>
              </c:strCache>
            </c:strRef>
          </c:cat>
          <c:val>
            <c:numRef>
              <c:f>Sheet1!$D$20:$D$23</c:f>
              <c:numCache>
                <c:formatCode>#,##0</c:formatCode>
                <c:ptCount val="4"/>
                <c:pt idx="0">
                  <c:v>6375</c:v>
                </c:pt>
                <c:pt idx="1" c:formatCode="General">
                  <c:v>170</c:v>
                </c:pt>
                <c:pt idx="2">
                  <c:v>9026</c:v>
                </c:pt>
                <c:pt idx="3">
                  <c:v>2651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587193936"/>
        <c:axId val="587191856"/>
      </c:barChart>
      <c:catAx>
        <c:axId val="587193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th-TH"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Chakra Petch" panose="02000506000000020004" pitchFamily="2" charset="-34"/>
                <a:ea typeface="+mn-ea"/>
                <a:cs typeface="TH Chakra Petch" panose="02000506000000020004" pitchFamily="2" charset="-34"/>
              </a:defRPr>
            </a:pPr>
          </a:p>
        </c:txPr>
        <c:crossAx val="587191856"/>
        <c:crosses val="autoZero"/>
        <c:auto val="1"/>
        <c:lblAlgn val="ctr"/>
        <c:lblOffset val="100"/>
        <c:noMultiLvlLbl val="0"/>
      </c:catAx>
      <c:valAx>
        <c:axId val="587191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th-TH"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Chakra Petch" panose="02000506000000020004" pitchFamily="2" charset="-34"/>
                <a:ea typeface="+mn-ea"/>
                <a:cs typeface="TH Chakra Petch" panose="02000506000000020004" pitchFamily="2" charset="-34"/>
              </a:defRPr>
            </a:pPr>
          </a:p>
        </c:txPr>
        <c:crossAx val="587193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th-TH"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Chakra Petch" panose="02000506000000020004" pitchFamily="2" charset="-34"/>
              <a:ea typeface="+mn-ea"/>
              <a:cs typeface="TH Chakra Petch" panose="02000506000000020004" pitchFamily="2" charset="-34"/>
            </a:defRPr>
          </a:p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th-TH" sz="1200" b="1">
          <a:latin typeface="TH Chakra Petch" panose="02000506000000020004" pitchFamily="2" charset="-34"/>
          <a:cs typeface="TH Chakra Petch" panose="02000506000000020004" pitchFamily="2" charset="-34"/>
        </a:defRPr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Sheet1!$K$4</c:f>
              <c:strCache>
                <c:ptCount val="1"/>
                <c:pt idx="0">
                  <c:v>ก่อน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l"/>
            </a:scene3d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th-TH" sz="1100" b="1" i="0" u="none" strike="noStrike" kern="1200" baseline="0">
                    <a:solidFill>
                      <a:sysClr val="windowText" lastClr="000000"/>
                    </a:solidFill>
                    <a:latin typeface="TH Chakra Petch" panose="02000506000000020004" pitchFamily="2" charset="-34"/>
                    <a:ea typeface="+mn-ea"/>
                    <a:cs typeface="TH Chakra Petch" panose="02000506000000020004" pitchFamily="2" charset="-34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Sheet1!$L$3:$O$3</c:f>
              <c:strCache>
                <c:ptCount val="4"/>
                <c:pt idx="0">
                  <c:v>ต้นทุน(บาท/ไร่)</c:v>
                </c:pt>
                <c:pt idx="1">
                  <c:v>ผลผลิต(กก./ไร่)</c:v>
                </c:pt>
                <c:pt idx="2">
                  <c:v>รายได้(บาท/ไร่)</c:v>
                </c:pt>
                <c:pt idx="3">
                  <c:v>รายได้สุทธิ(บาท/ไร่)</c:v>
                </c:pt>
              </c:strCache>
            </c:strRef>
          </c:cat>
          <c:val>
            <c:numRef>
              <c:f>Sheet1!$L$4:$O$4</c:f>
              <c:numCache>
                <c:formatCode>General</c:formatCode>
                <c:ptCount val="4"/>
                <c:pt idx="0">
                  <c:v>545</c:v>
                </c:pt>
                <c:pt idx="1">
                  <c:v>50</c:v>
                </c:pt>
                <c:pt idx="2">
                  <c:v>996</c:v>
                </c:pt>
                <c:pt idx="3">
                  <c:v>451</c:v>
                </c:pt>
              </c:numCache>
            </c:numRef>
          </c:val>
        </c:ser>
        <c:ser>
          <c:idx val="1"/>
          <c:order val="1"/>
          <c:tx>
            <c:strRef>
              <c:f>Sheet1!$K$5</c:f>
              <c:strCache>
                <c:ptCount val="1"/>
                <c:pt idx="0">
                  <c:v>หลัง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l"/>
            </a:scene3d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th-TH" sz="1100" b="1" i="0" u="none" strike="noStrike" kern="1200" baseline="0">
                    <a:solidFill>
                      <a:sysClr val="windowText" lastClr="000000"/>
                    </a:solidFill>
                    <a:latin typeface="TH Chakra Petch" panose="02000506000000020004" pitchFamily="2" charset="-34"/>
                    <a:ea typeface="+mn-ea"/>
                    <a:cs typeface="TH Chakra Petch" panose="02000506000000020004" pitchFamily="2" charset="-34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Sheet1!$L$3:$O$3</c:f>
              <c:strCache>
                <c:ptCount val="4"/>
                <c:pt idx="0">
                  <c:v>ต้นทุน(บาท/ไร่)</c:v>
                </c:pt>
                <c:pt idx="1">
                  <c:v>ผลผลิต(กก./ไร่)</c:v>
                </c:pt>
                <c:pt idx="2">
                  <c:v>รายได้(บาท/ไร่)</c:v>
                </c:pt>
                <c:pt idx="3">
                  <c:v>รายได้สุทธิ(บาท/ไร่)</c:v>
                </c:pt>
              </c:strCache>
            </c:strRef>
          </c:cat>
          <c:val>
            <c:numRef>
              <c:f>Sheet1!$L$5:$O$5</c:f>
              <c:numCache>
                <c:formatCode>General</c:formatCode>
                <c:ptCount val="4"/>
                <c:pt idx="0">
                  <c:v>600</c:v>
                </c:pt>
                <c:pt idx="1">
                  <c:v>56</c:v>
                </c:pt>
                <c:pt idx="2" c:formatCode="#,##0">
                  <c:v>1112</c:v>
                </c:pt>
                <c:pt idx="3">
                  <c:v>512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819768048"/>
        <c:axId val="1909264944"/>
      </c:barChart>
      <c:catAx>
        <c:axId val="1819768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th-TH" sz="1100" b="1" i="0" u="none" strike="noStrike" kern="1200" baseline="0">
                <a:solidFill>
                  <a:sysClr val="windowText" lastClr="000000"/>
                </a:solidFill>
                <a:latin typeface="TH Chakra Petch" panose="02000506000000020004" pitchFamily="2" charset="-34"/>
                <a:ea typeface="+mn-ea"/>
                <a:cs typeface="TH Chakra Petch" panose="02000506000000020004" pitchFamily="2" charset="-34"/>
              </a:defRPr>
            </a:pPr>
          </a:p>
        </c:txPr>
        <c:crossAx val="1909264944"/>
        <c:crosses val="autoZero"/>
        <c:auto val="1"/>
        <c:lblAlgn val="ctr"/>
        <c:lblOffset val="100"/>
        <c:noMultiLvlLbl val="0"/>
      </c:catAx>
      <c:valAx>
        <c:axId val="1909264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th-TH" sz="1100" b="1" i="0" u="none" strike="noStrike" kern="1200" baseline="0">
                <a:solidFill>
                  <a:sysClr val="windowText" lastClr="000000"/>
                </a:solidFill>
                <a:latin typeface="TH Chakra Petch" panose="02000506000000020004" pitchFamily="2" charset="-34"/>
                <a:ea typeface="+mn-ea"/>
                <a:cs typeface="TH Chakra Petch" panose="02000506000000020004" pitchFamily="2" charset="-34"/>
              </a:defRPr>
            </a:pPr>
          </a:p>
        </c:txPr>
        <c:crossAx val="1819768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th-TH" sz="1100" b="1" i="0" u="none" strike="noStrike" kern="1200" baseline="0">
              <a:solidFill>
                <a:sysClr val="windowText" lastClr="000000"/>
              </a:solidFill>
              <a:latin typeface="TH Chakra Petch" panose="02000506000000020004" pitchFamily="2" charset="-34"/>
              <a:ea typeface="+mn-ea"/>
              <a:cs typeface="TH Chakra Petch" panose="02000506000000020004" pitchFamily="2" charset="-34"/>
            </a:defRPr>
          </a:p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th-TH" sz="1100" b="1">
          <a:solidFill>
            <a:sysClr val="windowText" lastClr="000000"/>
          </a:solidFill>
          <a:latin typeface="TH Chakra Petch" panose="02000506000000020004" pitchFamily="2" charset="-34"/>
          <a:cs typeface="TH Chakra Petch" panose="02000506000000020004" pitchFamily="2" charset="-34"/>
        </a:defRPr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59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3995738" y="0"/>
            <a:ext cx="3055937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60E399-A274-431C-9DFC-FD9FF13B57C4}" type="datetimeFigureOut">
              <a:rPr lang="th-TH" smtClean="0"/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559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3995738" y="8842375"/>
            <a:ext cx="3055937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663AEF-91C9-4E36-B004-DE35BAB634F7}" type="slidenum">
              <a:rPr lang="th-TH" smtClean="0"/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59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995738" y="0"/>
            <a:ext cx="3055937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A6F149-23C5-4794-B569-FB7C4DEBA41D}" type="datetimeFigureOut">
              <a:rPr lang="th-TH" smtClean="0"/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704850" y="4421188"/>
            <a:ext cx="5643563" cy="41894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  <a:endParaRPr lang="th-TH"/>
          </a:p>
          <a:p>
            <a:pPr lvl="1"/>
            <a:r>
              <a:rPr lang="th-TH"/>
              <a:t>ระดับที่สอง</a:t>
            </a:r>
            <a:endParaRPr lang="th-TH"/>
          </a:p>
          <a:p>
            <a:pPr lvl="2"/>
            <a:r>
              <a:rPr lang="th-TH"/>
              <a:t>ระดับที่สาม</a:t>
            </a:r>
            <a:endParaRPr lang="th-TH"/>
          </a:p>
          <a:p>
            <a:pPr lvl="3"/>
            <a:r>
              <a:rPr lang="th-TH"/>
              <a:t>ระดับที่สี่</a:t>
            </a:r>
            <a:endParaRPr lang="th-TH"/>
          </a:p>
          <a:p>
            <a:pPr lvl="4"/>
            <a:r>
              <a:rPr lang="th-TH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559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995738" y="8842375"/>
            <a:ext cx="3055937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1895BB-DA8C-404F-9144-C09233E94471}" type="slidenum">
              <a:rPr lang="th-TH" smtClean="0"/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blackWhite">
          <a:xfrm>
            <a:off x="1102240" y="2386744"/>
            <a:ext cx="693952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500">
                <a:solidFill>
                  <a:srgbClr val="262626"/>
                </a:solidFill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21396" y="4352544"/>
            <a:ext cx="5101209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A76A4-A03D-4238-B8CE-A26F5783DE66}" type="datetimeFigureOut">
              <a:rPr lang="th-TH" smtClean="0"/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FCE2F-E944-4D13-BD3E-CA6D75838B27}" type="slidenum">
              <a:rPr lang="th-TH" smtClean="0"/>
            </a:fld>
            <a:endParaRPr lang="th-TH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  <a:endParaRPr lang="th-TH"/>
          </a:p>
          <a:p>
            <a:pPr lvl="1"/>
            <a:r>
              <a:rPr lang="th-TH"/>
              <a:t>ระดับที่สอง</a:t>
            </a:r>
            <a:endParaRPr lang="th-TH"/>
          </a:p>
          <a:p>
            <a:pPr lvl="2"/>
            <a:r>
              <a:rPr lang="th-TH"/>
              <a:t>ระดับที่สาม</a:t>
            </a:r>
            <a:endParaRPr lang="th-TH"/>
          </a:p>
          <a:p>
            <a:pPr lvl="3"/>
            <a:r>
              <a:rPr lang="th-TH"/>
              <a:t>ระดับที่สี่</a:t>
            </a:r>
            <a:endParaRPr lang="th-TH"/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A76A4-A03D-4238-B8CE-A26F5783DE66}" type="datetimeFigureOut">
              <a:rPr lang="th-TH" smtClean="0"/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FCE2F-E944-4D13-BD3E-CA6D75838B27}" type="slidenum">
              <a:rPr lang="th-TH" smtClean="0"/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489834" y="937260"/>
            <a:ext cx="1053966" cy="4983480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1606046" y="937260"/>
            <a:ext cx="4716174" cy="4983480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  <a:endParaRPr lang="th-TH"/>
          </a:p>
          <a:p>
            <a:pPr lvl="1"/>
            <a:r>
              <a:rPr lang="th-TH"/>
              <a:t>ระดับที่สอง</a:t>
            </a:r>
            <a:endParaRPr lang="th-TH"/>
          </a:p>
          <a:p>
            <a:pPr lvl="2"/>
            <a:r>
              <a:rPr lang="th-TH"/>
              <a:t>ระดับที่สาม</a:t>
            </a:r>
            <a:endParaRPr lang="th-TH"/>
          </a:p>
          <a:p>
            <a:pPr lvl="3"/>
            <a:r>
              <a:rPr lang="th-TH"/>
              <a:t>ระดับที่สี่</a:t>
            </a:r>
            <a:endParaRPr lang="th-TH"/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A76A4-A03D-4238-B8CE-A26F5783DE66}" type="datetimeFigureOut">
              <a:rPr lang="th-TH" smtClean="0"/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FCE2F-E944-4D13-BD3E-CA6D75838B27}" type="slidenum">
              <a:rPr lang="th-TH" smtClean="0"/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  <a:endParaRPr lang="th-TH"/>
          </a:p>
          <a:p>
            <a:pPr lvl="1"/>
            <a:r>
              <a:rPr lang="th-TH"/>
              <a:t>ระดับที่สอง</a:t>
            </a:r>
            <a:endParaRPr lang="th-TH"/>
          </a:p>
          <a:p>
            <a:pPr lvl="2"/>
            <a:r>
              <a:rPr lang="th-TH"/>
              <a:t>ระดับที่สาม</a:t>
            </a:r>
            <a:endParaRPr lang="th-TH"/>
          </a:p>
          <a:p>
            <a:pPr lvl="3"/>
            <a:r>
              <a:rPr lang="th-TH"/>
              <a:t>ระดับที่สี่</a:t>
            </a:r>
            <a:endParaRPr lang="th-TH"/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A76A4-A03D-4238-B8CE-A26F5783DE66}" type="datetimeFigureOut">
              <a:rPr lang="th-TH" smtClean="0"/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FCE2F-E944-4D13-BD3E-CA6D75838B27}" type="slidenum">
              <a:rPr lang="th-TH" smtClean="0"/>
            </a:fld>
            <a:endParaRPr 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1106424" y="2386744"/>
            <a:ext cx="6940296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500">
                <a:solidFill>
                  <a:srgbClr val="262626"/>
                </a:solidFill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021396" y="4352465"/>
            <a:ext cx="5101209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A76A4-A03D-4238-B8CE-A26F5783DE66}" type="datetimeFigureOut">
              <a:rPr lang="th-TH" smtClean="0"/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FCE2F-E944-4D13-BD3E-CA6D75838B27}" type="slidenum">
              <a:rPr lang="th-TH" smtClean="0"/>
            </a:fld>
            <a:endParaRPr lang="th-TH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02239" y="2638044"/>
            <a:ext cx="3288023" cy="3101982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  <a:endParaRPr lang="th-TH"/>
          </a:p>
          <a:p>
            <a:pPr lvl="1"/>
            <a:r>
              <a:rPr lang="th-TH"/>
              <a:t>ระดับที่สอง</a:t>
            </a:r>
            <a:endParaRPr lang="th-TH"/>
          </a:p>
          <a:p>
            <a:pPr lvl="2"/>
            <a:r>
              <a:rPr lang="th-TH"/>
              <a:t>ระดับที่สาม</a:t>
            </a:r>
            <a:endParaRPr lang="th-TH"/>
          </a:p>
          <a:p>
            <a:pPr lvl="3"/>
            <a:r>
              <a:rPr lang="th-TH"/>
              <a:t>ระดับที่สี่</a:t>
            </a:r>
            <a:endParaRPr lang="th-TH"/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53737" y="2638044"/>
            <a:ext cx="3290516" cy="3101982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  <a:endParaRPr lang="th-TH"/>
          </a:p>
          <a:p>
            <a:pPr lvl="1"/>
            <a:r>
              <a:rPr lang="th-TH"/>
              <a:t>ระดับที่สอง</a:t>
            </a:r>
            <a:endParaRPr lang="th-TH"/>
          </a:p>
          <a:p>
            <a:pPr lvl="2"/>
            <a:r>
              <a:rPr lang="th-TH"/>
              <a:t>ระดับที่สาม</a:t>
            </a:r>
            <a:endParaRPr lang="th-TH"/>
          </a:p>
          <a:p>
            <a:pPr lvl="3"/>
            <a:r>
              <a:rPr lang="th-TH"/>
              <a:t>ระดับที่สี่</a:t>
            </a:r>
            <a:endParaRPr lang="th-TH"/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A76A4-A03D-4238-B8CE-A26F5783DE66}" type="datetimeFigureOut">
              <a:rPr lang="th-TH" smtClean="0"/>
            </a:fld>
            <a:endParaRPr lang="th-TH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FCE2F-E944-4D13-BD3E-CA6D75838B27}" type="slidenum">
              <a:rPr lang="th-TH" smtClean="0"/>
            </a:fld>
            <a:endParaRPr lang="th-T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02239" y="2313434"/>
            <a:ext cx="3288024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102239" y="3143250"/>
            <a:ext cx="3288024" cy="2596776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  <a:endParaRPr lang="th-TH"/>
          </a:p>
          <a:p>
            <a:pPr lvl="1"/>
            <a:r>
              <a:rPr lang="th-TH"/>
              <a:t>ระดับที่สอง</a:t>
            </a:r>
            <a:endParaRPr lang="th-TH"/>
          </a:p>
          <a:p>
            <a:pPr lvl="2"/>
            <a:r>
              <a:rPr lang="th-TH"/>
              <a:t>ระดับที่สาม</a:t>
            </a:r>
            <a:endParaRPr lang="th-TH"/>
          </a:p>
          <a:p>
            <a:pPr lvl="3"/>
            <a:r>
              <a:rPr lang="th-TH"/>
              <a:t>ระดับที่สี่</a:t>
            </a:r>
            <a:endParaRPr lang="th-TH"/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753737" y="3143250"/>
            <a:ext cx="3290516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  <a:endParaRPr lang="th-TH"/>
          </a:p>
          <a:p>
            <a:pPr lvl="1"/>
            <a:r>
              <a:rPr lang="th-TH"/>
              <a:t>ระดับที่สอง</a:t>
            </a:r>
            <a:endParaRPr lang="th-TH"/>
          </a:p>
          <a:p>
            <a:pPr lvl="2"/>
            <a:r>
              <a:rPr lang="th-TH"/>
              <a:t>ระดับที่สาม</a:t>
            </a:r>
            <a:endParaRPr lang="th-TH"/>
          </a:p>
          <a:p>
            <a:pPr lvl="3"/>
            <a:r>
              <a:rPr lang="th-TH"/>
              <a:t>ระดับที่สี่</a:t>
            </a:r>
            <a:endParaRPr lang="th-TH"/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753737" y="2313434"/>
            <a:ext cx="3290516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A76A4-A03D-4238-B8CE-A26F5783DE66}" type="datetimeFigureOut">
              <a:rPr lang="th-TH" smtClean="0"/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FCE2F-E944-4D13-BD3E-CA6D75838B27}" type="slidenum">
              <a:rPr lang="th-TH" smtClean="0"/>
            </a:fld>
            <a:endParaRPr lang="th-TH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A76A4-A03D-4238-B8CE-A26F5783DE66}" type="datetimeFigureOut">
              <a:rPr lang="th-TH" smtClean="0"/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FCE2F-E944-4D13-BD3E-CA6D75838B27}" type="slidenum">
              <a:rPr lang="th-TH" smtClean="0"/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A76A4-A03D-4238-B8CE-A26F5783DE66}" type="datetimeFigureOut">
              <a:rPr lang="th-TH" smtClean="0"/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FCE2F-E944-4D13-BD3E-CA6D75838B27}" type="slidenum">
              <a:rPr lang="th-TH" smtClean="0"/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40703" y="2243829"/>
            <a:ext cx="3290594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52060" y="804672"/>
            <a:ext cx="361188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  <a:endParaRPr lang="th-TH"/>
          </a:p>
          <a:p>
            <a:pPr lvl="1"/>
            <a:r>
              <a:rPr lang="th-TH"/>
              <a:t>ระดับที่สอง</a:t>
            </a:r>
            <a:endParaRPr lang="th-TH"/>
          </a:p>
          <a:p>
            <a:pPr lvl="2"/>
            <a:r>
              <a:rPr lang="th-TH"/>
              <a:t>ระดับที่สาม</a:t>
            </a:r>
            <a:endParaRPr lang="th-TH"/>
          </a:p>
          <a:p>
            <a:pPr lvl="3"/>
            <a:r>
              <a:rPr lang="th-TH"/>
              <a:t>ระดับที่สี่</a:t>
            </a:r>
            <a:endParaRPr lang="th-TH"/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62965" y="3549918"/>
            <a:ext cx="284607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  <a:endParaRPr lang="th-TH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A76A4-A03D-4238-B8CE-A26F5783DE66}" type="datetimeFigureOut">
              <a:rPr lang="th-TH" smtClean="0"/>
            </a:fld>
            <a:endParaRPr lang="th-TH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40703" y="6236208"/>
            <a:ext cx="3806398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th-TH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FCE2F-E944-4D13-BD3E-CA6D75838B27}" type="slidenum">
              <a:rPr lang="th-TH" smtClean="0"/>
            </a:fld>
            <a:endParaRPr lang="th-T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" y="0"/>
            <a:ext cx="4571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40080" y="2243828"/>
            <a:ext cx="3291840" cy="1143000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 anchor="ctr" anchorCtr="1">
            <a:no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4572000" y="-42172"/>
            <a:ext cx="4576573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62965" y="3549919"/>
            <a:ext cx="284607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  <a:endParaRPr lang="th-TH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9E9A76A4-A03D-4238-B8CE-A26F5783DE66}" type="datetimeFigureOut">
              <a:rPr lang="th-TH" smtClean="0"/>
            </a:fld>
            <a:endParaRPr lang="th-TH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40080" y="6236208"/>
            <a:ext cx="3803904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th-TH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FCE2F-E944-4D13-BD3E-CA6D75838B27}" type="slidenum">
              <a:rPr lang="th-TH" smtClean="0"/>
            </a:fld>
            <a:endParaRPr lang="th-T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606045" y="964692"/>
            <a:ext cx="5937755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045" y="2638045"/>
            <a:ext cx="5937755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  <a:endParaRPr lang="th-TH"/>
          </a:p>
          <a:p>
            <a:pPr lvl="1"/>
            <a:r>
              <a:rPr lang="th-TH"/>
              <a:t>ระดับที่สอง</a:t>
            </a:r>
            <a:endParaRPr lang="th-TH"/>
          </a:p>
          <a:p>
            <a:pPr lvl="2"/>
            <a:r>
              <a:rPr lang="th-TH"/>
              <a:t>ระดับที่สาม</a:t>
            </a:r>
            <a:endParaRPr lang="th-TH"/>
          </a:p>
          <a:p>
            <a:pPr lvl="3"/>
            <a:r>
              <a:rPr lang="th-TH"/>
              <a:t>ระดับที่สี่</a:t>
            </a:r>
            <a:endParaRPr lang="th-TH"/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8943" y="6238816"/>
            <a:ext cx="2065310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9E9A76A4-A03D-4238-B8CE-A26F5783DE66}" type="datetimeFigureOut">
              <a:rPr lang="th-TH" smtClean="0"/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2239" y="6236208"/>
            <a:ext cx="4556664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0112" y="6217920"/>
            <a:ext cx="36576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E07FCE2F-E944-4D13-BD3E-CA6D75838B27}" type="slidenum">
              <a:rPr lang="th-TH" smtClean="0"/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6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44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49.jpeg"/><Relationship Id="rId7" Type="http://schemas.openxmlformats.org/officeDocument/2006/relationships/image" Target="../media/image48.jpeg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3" Type="http://schemas.openxmlformats.org/officeDocument/2006/relationships/image" Target="../media/image44.jpe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6.png"/><Relationship Id="rId8" Type="http://schemas.openxmlformats.org/officeDocument/2006/relationships/image" Target="../media/image55.png"/><Relationship Id="rId7" Type="http://schemas.openxmlformats.org/officeDocument/2006/relationships/image" Target="../media/image54.png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" Type="http://schemas.microsoft.com/office/2007/relationships/hdphoto" Target="../media/image2.wdp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59.png"/><Relationship Id="rId11" Type="http://schemas.openxmlformats.org/officeDocument/2006/relationships/image" Target="../media/image58.png"/><Relationship Id="rId10" Type="http://schemas.openxmlformats.org/officeDocument/2006/relationships/image" Target="../media/image57.png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microsoft.com/office/2007/relationships/hdphoto" Target="../media/image41.wdp"/><Relationship Id="rId7" Type="http://schemas.openxmlformats.org/officeDocument/2006/relationships/image" Target="../media/image40.png"/><Relationship Id="rId6" Type="http://schemas.microsoft.com/office/2007/relationships/hdphoto" Target="../media/image39.wdp"/><Relationship Id="rId5" Type="http://schemas.openxmlformats.org/officeDocument/2006/relationships/image" Target="../media/image38.png"/><Relationship Id="rId4" Type="http://schemas.microsoft.com/office/2007/relationships/hdphoto" Target="../media/image37.wdp"/><Relationship Id="rId3" Type="http://schemas.openxmlformats.org/officeDocument/2006/relationships/image" Target="../media/image36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69.jpeg"/><Relationship Id="rId8" Type="http://schemas.openxmlformats.org/officeDocument/2006/relationships/image" Target="../media/image68.jpeg"/><Relationship Id="rId7" Type="http://schemas.openxmlformats.org/officeDocument/2006/relationships/image" Target="../media/image67.jpeg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Relationship Id="rId3" Type="http://schemas.openxmlformats.org/officeDocument/2006/relationships/image" Target="../media/image63.jpeg"/><Relationship Id="rId2" Type="http://schemas.microsoft.com/office/2007/relationships/hdphoto" Target="../media/image2.wdp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70.jpeg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77.jpeg"/><Relationship Id="rId8" Type="http://schemas.openxmlformats.org/officeDocument/2006/relationships/image" Target="../media/image76.jpeg"/><Relationship Id="rId7" Type="http://schemas.openxmlformats.org/officeDocument/2006/relationships/image" Target="../media/image75.jpeg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Relationship Id="rId3" Type="http://schemas.openxmlformats.org/officeDocument/2006/relationships/image" Target="../media/image71.jpeg"/><Relationship Id="rId2" Type="http://schemas.microsoft.com/office/2007/relationships/hdphoto" Target="../media/image2.wdp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79.png"/><Relationship Id="rId10" Type="http://schemas.openxmlformats.org/officeDocument/2006/relationships/image" Target="../media/image78.jpeg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chart" Target="../charts/chart3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86.jpeg"/><Relationship Id="rId8" Type="http://schemas.openxmlformats.org/officeDocument/2006/relationships/image" Target="../media/image85.jpeg"/><Relationship Id="rId7" Type="http://schemas.openxmlformats.org/officeDocument/2006/relationships/image" Target="../media/image84.jpeg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Relationship Id="rId3" Type="http://schemas.openxmlformats.org/officeDocument/2006/relationships/image" Target="../media/image80.jpeg"/><Relationship Id="rId2" Type="http://schemas.microsoft.com/office/2007/relationships/hdphoto" Target="../media/image2.wdp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87.jpeg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94.jpeg"/><Relationship Id="rId8" Type="http://schemas.openxmlformats.org/officeDocument/2006/relationships/image" Target="../media/image93.jpeg"/><Relationship Id="rId7" Type="http://schemas.openxmlformats.org/officeDocument/2006/relationships/image" Target="../media/image92.jpeg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microsoft.com/office/2007/relationships/hdphoto" Target="../media/image89.wdp"/><Relationship Id="rId3" Type="http://schemas.openxmlformats.org/officeDocument/2006/relationships/image" Target="../media/image88.png"/><Relationship Id="rId24" Type="http://schemas.openxmlformats.org/officeDocument/2006/relationships/slideLayout" Target="../slideLayouts/slideLayout2.xml"/><Relationship Id="rId23" Type="http://schemas.openxmlformats.org/officeDocument/2006/relationships/image" Target="../media/image108.jpeg"/><Relationship Id="rId22" Type="http://schemas.microsoft.com/office/2007/relationships/hdphoto" Target="../media/image107.wdp"/><Relationship Id="rId21" Type="http://schemas.openxmlformats.org/officeDocument/2006/relationships/image" Target="../media/image106.png"/><Relationship Id="rId20" Type="http://schemas.openxmlformats.org/officeDocument/2006/relationships/image" Target="../media/image105.png"/><Relationship Id="rId2" Type="http://schemas.microsoft.com/office/2007/relationships/hdphoto" Target="../media/image2.wdp"/><Relationship Id="rId19" Type="http://schemas.microsoft.com/office/2007/relationships/hdphoto" Target="../media/image104.wdp"/><Relationship Id="rId18" Type="http://schemas.openxmlformats.org/officeDocument/2006/relationships/image" Target="../media/image103.png"/><Relationship Id="rId17" Type="http://schemas.microsoft.com/office/2007/relationships/hdphoto" Target="../media/image102.wdp"/><Relationship Id="rId16" Type="http://schemas.openxmlformats.org/officeDocument/2006/relationships/image" Target="../media/image101.png"/><Relationship Id="rId15" Type="http://schemas.microsoft.com/office/2007/relationships/hdphoto" Target="../media/image100.wdp"/><Relationship Id="rId14" Type="http://schemas.openxmlformats.org/officeDocument/2006/relationships/image" Target="../media/image99.png"/><Relationship Id="rId13" Type="http://schemas.microsoft.com/office/2007/relationships/hdphoto" Target="../media/image98.wdp"/><Relationship Id="rId12" Type="http://schemas.openxmlformats.org/officeDocument/2006/relationships/image" Target="../media/image97.png"/><Relationship Id="rId11" Type="http://schemas.microsoft.com/office/2007/relationships/hdphoto" Target="../media/image96.wdp"/><Relationship Id="rId10" Type="http://schemas.openxmlformats.org/officeDocument/2006/relationships/image" Target="../media/image95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5.jpeg"/><Relationship Id="rId8" Type="http://schemas.openxmlformats.org/officeDocument/2006/relationships/image" Target="../media/image114.jpeg"/><Relationship Id="rId7" Type="http://schemas.openxmlformats.org/officeDocument/2006/relationships/image" Target="../media/image113.jpeg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microsoft.com/office/2007/relationships/hdphoto" Target="../media/image110.wdp"/><Relationship Id="rId3" Type="http://schemas.openxmlformats.org/officeDocument/2006/relationships/image" Target="../media/image109.png"/><Relationship Id="rId2" Type="http://schemas.microsoft.com/office/2007/relationships/hdphoto" Target="../media/image2.wdp"/><Relationship Id="rId15" Type="http://schemas.openxmlformats.org/officeDocument/2006/relationships/slideLayout" Target="../slideLayouts/slideLayout2.xml"/><Relationship Id="rId14" Type="http://schemas.microsoft.com/office/2007/relationships/hdphoto" Target="../media/image120.wdp"/><Relationship Id="rId13" Type="http://schemas.openxmlformats.org/officeDocument/2006/relationships/image" Target="../media/image119.png"/><Relationship Id="rId12" Type="http://schemas.openxmlformats.org/officeDocument/2006/relationships/image" Target="../media/image118.jpeg"/><Relationship Id="rId11" Type="http://schemas.openxmlformats.org/officeDocument/2006/relationships/image" Target="../media/image117.jpeg"/><Relationship Id="rId10" Type="http://schemas.openxmlformats.org/officeDocument/2006/relationships/image" Target="../media/image116.jpeg"/><Relationship Id="rId1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21.GIF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6" Type="http://schemas.microsoft.com/office/2007/relationships/hdphoto" Target="../media/image6.wdp"/><Relationship Id="rId5" Type="http://schemas.openxmlformats.org/officeDocument/2006/relationships/image" Target="../media/image5.png"/><Relationship Id="rId4" Type="http://schemas.microsoft.com/office/2007/relationships/hdphoto" Target="../media/image4.wdp"/><Relationship Id="rId3" Type="http://schemas.openxmlformats.org/officeDocument/2006/relationships/image" Target="../media/image3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image10.wdp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microsoft.com/office/2007/relationships/hdphoto" Target="../media/image15.wdp"/><Relationship Id="rId3" Type="http://schemas.openxmlformats.org/officeDocument/2006/relationships/image" Target="../media/image14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microsoft.com/office/2007/relationships/hdphoto" Target="../media/image21.wdp"/><Relationship Id="rId7" Type="http://schemas.openxmlformats.org/officeDocument/2006/relationships/image" Target="../media/image20.png"/><Relationship Id="rId6" Type="http://schemas.microsoft.com/office/2007/relationships/hdphoto" Target="../media/image19.wdp"/><Relationship Id="rId5" Type="http://schemas.openxmlformats.org/officeDocument/2006/relationships/image" Target="../media/image18.png"/><Relationship Id="rId4" Type="http://schemas.microsoft.com/office/2007/relationships/hdphoto" Target="../media/image17.wdp"/><Relationship Id="rId3" Type="http://schemas.openxmlformats.org/officeDocument/2006/relationships/image" Target="../media/image16.png"/><Relationship Id="rId2" Type="http://schemas.microsoft.com/office/2007/relationships/hdphoto" Target="../media/image2.wdp"/><Relationship Id="rId13" Type="http://schemas.openxmlformats.org/officeDocument/2006/relationships/slideLayout" Target="../slideLayouts/slideLayout2.xml"/><Relationship Id="rId12" Type="http://schemas.microsoft.com/office/2007/relationships/hdphoto" Target="../media/image25.wdp"/><Relationship Id="rId11" Type="http://schemas.openxmlformats.org/officeDocument/2006/relationships/image" Target="../media/image24.png"/><Relationship Id="rId10" Type="http://schemas.openxmlformats.org/officeDocument/2006/relationships/image" Target="../media/image23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jpeg"/><Relationship Id="rId8" Type="http://schemas.openxmlformats.org/officeDocument/2006/relationships/image" Target="../media/image31.jpeg"/><Relationship Id="rId7" Type="http://schemas.openxmlformats.org/officeDocument/2006/relationships/image" Target="../media/image30.jpeg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3" Type="http://schemas.openxmlformats.org/officeDocument/2006/relationships/image" Target="../media/image26.jpeg"/><Relationship Id="rId2" Type="http://schemas.microsoft.com/office/2007/relationships/hdphoto" Target="../media/image2.wdp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35.jpeg"/><Relationship Id="rId11" Type="http://schemas.openxmlformats.org/officeDocument/2006/relationships/image" Target="../media/image34.jpeg"/><Relationship Id="rId10" Type="http://schemas.openxmlformats.org/officeDocument/2006/relationships/image" Target="../media/image33.jpe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microsoft.com/office/2007/relationships/hdphoto" Target="../media/image41.wdp"/><Relationship Id="rId7" Type="http://schemas.openxmlformats.org/officeDocument/2006/relationships/image" Target="../media/image40.png"/><Relationship Id="rId6" Type="http://schemas.microsoft.com/office/2007/relationships/hdphoto" Target="../media/image39.wdp"/><Relationship Id="rId5" Type="http://schemas.openxmlformats.org/officeDocument/2006/relationships/image" Target="../media/image38.png"/><Relationship Id="rId4" Type="http://schemas.microsoft.com/office/2007/relationships/hdphoto" Target="../media/image37.wdp"/><Relationship Id="rId3" Type="http://schemas.openxmlformats.org/officeDocument/2006/relationships/image" Target="../media/image36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aamskw (@hZhSISxpj8CRSjc) / X"/>
          <p:cNvPicPr>
            <a:picLocks noChangeAspect="1" noChangeArrowheads="1"/>
          </p:cNvPicPr>
          <p:nvPr/>
        </p:nvPicPr>
        <p:blipFill rotWithShape="1">
          <a:blip r:embed="rId1">
            <a:alphaModFix amt="35000"/>
            <a:clrChange>
              <a:clrFrom>
                <a:srgbClr val="E7E0DA"/>
              </a:clrFrom>
              <a:clrTo>
                <a:srgbClr val="E7E0D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62598" b="90820" l="9115" r="90799">
                        <a14:foregroundMark x1="13281" y1="77881" x2="13281" y2="77881"/>
                        <a14:foregroundMark x1="14063" y1="77100" x2="14063" y2="77100"/>
                        <a14:foregroundMark x1="14149" y1="74805" x2="14149" y2="74805"/>
                        <a14:foregroundMark x1="10938" y1="74609" x2="10938" y2="74609"/>
                        <a14:foregroundMark x1="13455" y1="78271" x2="13455" y2="78271"/>
                        <a14:foregroundMark x1="15017" y1="86719" x2="15017" y2="86719"/>
                        <a14:foregroundMark x1="19878" y1="86230" x2="19878" y2="86230"/>
                        <a14:foregroundMark x1="16319" y1="88086" x2="16319" y2="88086"/>
                        <a14:foregroundMark x1="10503" y1="85498" x2="10503" y2="85498"/>
                        <a14:foregroundMark x1="9288" y1="84717" x2="9288" y2="84717"/>
                        <a14:foregroundMark x1="11198" y1="84717" x2="11198" y2="84717"/>
                        <a14:foregroundMark x1="12674" y1="84863" x2="12674" y2="84863"/>
                        <a14:foregroundMark x1="17014" y1="90381" x2="17014" y2="90381"/>
                        <a14:foregroundMark x1="31076" y1="90674" x2="31076" y2="90674"/>
                        <a14:foregroundMark x1="69618" y1="90869" x2="69618" y2="90869"/>
                        <a14:foregroundMark x1="90799" y1="87598" x2="90799" y2="87598"/>
                        <a14:foregroundMark x1="83507" y1="90820" x2="83507" y2="90820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450" b="8000"/>
          <a:stretch>
            <a:fillRect/>
          </a:stretch>
        </p:blipFill>
        <p:spPr bwMode="auto">
          <a:xfrm>
            <a:off x="0" y="1567861"/>
            <a:ext cx="9144000" cy="529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กล่องข้อความ 4"/>
          <p:cNvSpPr txBox="1"/>
          <p:nvPr/>
        </p:nvSpPr>
        <p:spPr>
          <a:xfrm>
            <a:off x="899592" y="1340768"/>
            <a:ext cx="734481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8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โครงการด้านการพัฒนาและส่งเสริม</a:t>
            </a:r>
            <a:endParaRPr lang="th-TH" sz="4800" b="1" dirty="0">
              <a:latin typeface="TH Chakra Petch" panose="02000506000000020004" pitchFamily="2" charset="-34"/>
              <a:cs typeface="TH Chakra Petch" panose="02000506000000020004" pitchFamily="2" charset="-34"/>
            </a:endParaRPr>
          </a:p>
          <a:p>
            <a:pPr algn="ctr"/>
            <a:r>
              <a:rPr lang="th-TH" sz="48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เกษตรอินทรีย์อย่างครบวงจรและยั่งยืน</a:t>
            </a:r>
            <a:endParaRPr lang="th-TH" sz="4800" b="1" dirty="0">
              <a:latin typeface="TH Chakra Petch" panose="02000506000000020004" pitchFamily="2" charset="-34"/>
              <a:cs typeface="TH Chakra Petch" panose="02000506000000020004" pitchFamily="2" charset="-34"/>
            </a:endParaRPr>
          </a:p>
          <a:p>
            <a:pPr algn="ctr"/>
            <a:r>
              <a:rPr lang="th-TH" sz="48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(งบพัฒนาจังหวัดสุรินทร์)</a:t>
            </a:r>
            <a:endParaRPr lang="th-TH" sz="4800" b="1" dirty="0">
              <a:latin typeface="TH Chakra Petch" panose="02000506000000020004" pitchFamily="2" charset="-34"/>
              <a:cs typeface="TH Chakra Petch" panose="02000506000000020004" pitchFamily="2" charset="-34"/>
            </a:endParaRPr>
          </a:p>
          <a:p>
            <a:pPr algn="ctr"/>
            <a:r>
              <a:rPr lang="th-TH" sz="48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ปี </a:t>
            </a:r>
            <a:r>
              <a:rPr lang="en-US" sz="48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2567</a:t>
            </a:r>
            <a:endParaRPr lang="th-TH" sz="4800" b="1" dirty="0"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aamskw (@hZhSISxpj8CRSjc) / X"/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clrChange>
              <a:clrFrom>
                <a:srgbClr val="E7E0DA"/>
              </a:clrFrom>
              <a:clrTo>
                <a:srgbClr val="E7E0D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598" b="90820" l="9115" r="90799">
                        <a14:foregroundMark x1="13281" y1="77881" x2="13281" y2="77881"/>
                        <a14:foregroundMark x1="14063" y1="77100" x2="14063" y2="77100"/>
                        <a14:foregroundMark x1="14149" y1="74805" x2="14149" y2="74805"/>
                        <a14:foregroundMark x1="10938" y1="74609" x2="10938" y2="74609"/>
                        <a14:foregroundMark x1="13455" y1="78271" x2="13455" y2="78271"/>
                        <a14:foregroundMark x1="15017" y1="86719" x2="15017" y2="86719"/>
                        <a14:foregroundMark x1="19878" y1="86230" x2="19878" y2="86230"/>
                        <a14:foregroundMark x1="16319" y1="88086" x2="16319" y2="88086"/>
                        <a14:foregroundMark x1="10503" y1="85498" x2="10503" y2="85498"/>
                        <a14:foregroundMark x1="9288" y1="84717" x2="9288" y2="84717"/>
                        <a14:foregroundMark x1="11198" y1="84717" x2="11198" y2="84717"/>
                        <a14:foregroundMark x1="12674" y1="84863" x2="12674" y2="84863"/>
                        <a14:foregroundMark x1="17014" y1="90381" x2="17014" y2="90381"/>
                        <a14:foregroundMark x1="31076" y1="90674" x2="31076" y2="90674"/>
                        <a14:foregroundMark x1="69618" y1="90869" x2="69618" y2="90869"/>
                        <a14:foregroundMark x1="90799" y1="87598" x2="90799" y2="87598"/>
                        <a14:foregroundMark x1="83507" y1="90820" x2="83507" y2="90820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450" b="8000"/>
          <a:stretch>
            <a:fillRect/>
          </a:stretch>
        </p:blipFill>
        <p:spPr bwMode="auto">
          <a:xfrm>
            <a:off x="0" y="1567861"/>
            <a:ext cx="9144000" cy="529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กล่องข้อความ 3"/>
          <p:cNvSpPr txBox="1"/>
          <p:nvPr/>
        </p:nvSpPr>
        <p:spPr>
          <a:xfrm>
            <a:off x="899592" y="1026660"/>
            <a:ext cx="2353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highlight>
                  <a:srgbClr val="FFFF00"/>
                </a:highlight>
                <a:latin typeface="TH Chakra Petch" panose="02000506000000020004" pitchFamily="2" charset="-34"/>
                <a:cs typeface="TH Chakra Petch" panose="02000506000000020004" pitchFamily="2" charset="-34"/>
              </a:rPr>
              <a:t>ก่อนเข้าร่วมโครงการ</a:t>
            </a:r>
            <a:endParaRPr lang="th-TH" sz="2400" b="1" dirty="0">
              <a:highlight>
                <a:srgbClr val="FFFF00"/>
              </a:highlight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graphicFrame>
        <p:nvGraphicFramePr>
          <p:cNvPr id="9" name="ตาราง 9"/>
          <p:cNvGraphicFramePr>
            <a:graphicFrameLocks noGrp="1"/>
          </p:cNvGraphicFramePr>
          <p:nvPr/>
        </p:nvGraphicFramePr>
        <p:xfrm>
          <a:off x="672746" y="1556792"/>
          <a:ext cx="3179174" cy="182880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315078"/>
                <a:gridCol w="864096"/>
              </a:tblGrid>
              <a:tr h="370840"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ต้นทุน (บาท/ไร่)</a:t>
                      </a:r>
                      <a:endParaRPr lang="th-TH" sz="2400" b="1" dirty="0"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195</a:t>
                      </a:r>
                      <a:endParaRPr lang="th-TH" sz="2400" b="1" dirty="0"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ผลผลิต (กก./ไร่)</a:t>
                      </a:r>
                      <a:endParaRPr lang="th-TH" sz="2400" b="1" dirty="0"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19</a:t>
                      </a:r>
                      <a:endParaRPr lang="th-TH" sz="2400" b="1" dirty="0"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รายได้ (บาท/ไร่)</a:t>
                      </a:r>
                      <a:endParaRPr lang="th-TH" sz="2400" b="1" dirty="0"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575</a:t>
                      </a:r>
                      <a:endParaRPr lang="th-TH" sz="2400" b="1" dirty="0"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รายได้สุทธิ (บาท/ไร่)</a:t>
                      </a:r>
                      <a:endParaRPr lang="th-TH" sz="2400" b="1" dirty="0"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380</a:t>
                      </a:r>
                      <a:endParaRPr lang="th-TH" sz="2400" b="1" dirty="0"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4" name="กล่องข้อความ 43"/>
          <p:cNvSpPr txBox="1"/>
          <p:nvPr/>
        </p:nvSpPr>
        <p:spPr>
          <a:xfrm>
            <a:off x="5446918" y="980728"/>
            <a:ext cx="2353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highlight>
                  <a:srgbClr val="FFFF00"/>
                </a:highlight>
                <a:latin typeface="TH Chakra Petch" panose="02000506000000020004" pitchFamily="2" charset="-34"/>
                <a:cs typeface="TH Chakra Petch" panose="02000506000000020004" pitchFamily="2" charset="-34"/>
              </a:rPr>
              <a:t>หลังเข้าร่วมโครงการ</a:t>
            </a:r>
            <a:endParaRPr lang="th-TH" sz="2400" b="1" dirty="0">
              <a:highlight>
                <a:srgbClr val="FFFF00"/>
              </a:highlight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graphicFrame>
        <p:nvGraphicFramePr>
          <p:cNvPr id="50" name="ตาราง 9"/>
          <p:cNvGraphicFramePr>
            <a:graphicFrameLocks noGrp="1"/>
          </p:cNvGraphicFramePr>
          <p:nvPr/>
        </p:nvGraphicFramePr>
        <p:xfrm>
          <a:off x="5220072" y="1528192"/>
          <a:ext cx="3179174" cy="182880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315078"/>
                <a:gridCol w="864096"/>
              </a:tblGrid>
              <a:tr h="370840"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ต้นทุน (บาท/ไร่)</a:t>
                      </a:r>
                      <a:endParaRPr lang="th-TH" sz="2400" b="1" dirty="0"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287</a:t>
                      </a:r>
                      <a:endParaRPr lang="th-TH" sz="2400" b="1" dirty="0"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ผลผลิต (กก./ไร่)</a:t>
                      </a:r>
                      <a:endParaRPr lang="th-TH" sz="2400" b="1" dirty="0"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24</a:t>
                      </a:r>
                      <a:endParaRPr lang="th-TH" sz="2400" b="1" dirty="0"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รายได้ (บาท/ไร่)</a:t>
                      </a:r>
                      <a:endParaRPr lang="th-TH" sz="2400" b="1" dirty="0"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559</a:t>
                      </a:r>
                      <a:endParaRPr lang="th-TH" sz="2400" b="1" dirty="0"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รายได้สุทธิ (บาท/ไร่)</a:t>
                      </a:r>
                      <a:endParaRPr lang="th-TH" sz="2400" b="1" dirty="0"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272</a:t>
                      </a:r>
                      <a:endParaRPr lang="th-TH" sz="2400" b="1" dirty="0"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1" name="รูปภาพ 5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71" y="3482708"/>
            <a:ext cx="2102925" cy="1577368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</p:pic>
      <p:pic>
        <p:nvPicPr>
          <p:cNvPr id="52" name="รูปภาพ 5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88" y="5099745"/>
            <a:ext cx="2102925" cy="1577369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</p:pic>
      <p:graphicFrame>
        <p:nvGraphicFramePr>
          <p:cNvPr id="53" name="แผนภูมิ 52"/>
          <p:cNvGraphicFramePr/>
          <p:nvPr/>
        </p:nvGraphicFramePr>
        <p:xfrm>
          <a:off x="3253301" y="3861048"/>
          <a:ext cx="5221824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10" name="กล่องข้อความ 9"/>
          <p:cNvSpPr txBox="1"/>
          <p:nvPr/>
        </p:nvSpPr>
        <p:spPr>
          <a:xfrm>
            <a:off x="672746" y="289477"/>
            <a:ext cx="5987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สรุป ต้นทุน ผลผลิต และรายได้โดยเฉลี่ยของกลุ่ม</a:t>
            </a:r>
            <a:endParaRPr lang="th-TH" sz="2800" b="1" dirty="0"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aamskw (@hZhSISxpj8CRSjc) / X"/>
          <p:cNvPicPr>
            <a:picLocks noChangeAspect="1" noChangeArrowheads="1"/>
          </p:cNvPicPr>
          <p:nvPr/>
        </p:nvPicPr>
        <p:blipFill rotWithShape="1">
          <a:blip r:embed="rId1">
            <a:alphaModFix amt="35000"/>
            <a:clrChange>
              <a:clrFrom>
                <a:srgbClr val="E7E0DA"/>
              </a:clrFrom>
              <a:clrTo>
                <a:srgbClr val="E7E0D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62598" b="90820" l="9115" r="90799">
                        <a14:foregroundMark x1="13281" y1="77881" x2="13281" y2="77881"/>
                        <a14:foregroundMark x1="14063" y1="77100" x2="14063" y2="77100"/>
                        <a14:foregroundMark x1="14149" y1="74805" x2="14149" y2="74805"/>
                        <a14:foregroundMark x1="10938" y1="74609" x2="10938" y2="74609"/>
                        <a14:foregroundMark x1="13455" y1="78271" x2="13455" y2="78271"/>
                        <a14:foregroundMark x1="15017" y1="86719" x2="15017" y2="86719"/>
                        <a14:foregroundMark x1="19878" y1="86230" x2="19878" y2="86230"/>
                        <a14:foregroundMark x1="16319" y1="88086" x2="16319" y2="88086"/>
                        <a14:foregroundMark x1="10503" y1="85498" x2="10503" y2="85498"/>
                        <a14:foregroundMark x1="9288" y1="84717" x2="9288" y2="84717"/>
                        <a14:foregroundMark x1="11198" y1="84717" x2="11198" y2="84717"/>
                        <a14:foregroundMark x1="12674" y1="84863" x2="12674" y2="84863"/>
                        <a14:foregroundMark x1="17014" y1="90381" x2="17014" y2="90381"/>
                        <a14:foregroundMark x1="31076" y1="90674" x2="31076" y2="90674"/>
                        <a14:foregroundMark x1="69618" y1="90869" x2="69618" y2="90869"/>
                        <a14:foregroundMark x1="90799" y1="87598" x2="90799" y2="87598"/>
                        <a14:foregroundMark x1="83507" y1="90820" x2="83507" y2="90820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450" b="8000"/>
          <a:stretch>
            <a:fillRect/>
          </a:stretch>
        </p:blipFill>
        <p:spPr bwMode="auto">
          <a:xfrm>
            <a:off x="0" y="1567861"/>
            <a:ext cx="9144000" cy="529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รูปภาพ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61337" y="3899848"/>
            <a:ext cx="2808637" cy="210671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</p:pic>
      <p:pic>
        <p:nvPicPr>
          <p:cNvPr id="24" name="รูปภาพ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20890" y="1484785"/>
            <a:ext cx="2775716" cy="2082016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</p:pic>
      <p:pic>
        <p:nvPicPr>
          <p:cNvPr id="25" name="รูปภาพ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7" y="3899847"/>
            <a:ext cx="2808637" cy="210671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</p:pic>
      <p:pic>
        <p:nvPicPr>
          <p:cNvPr id="27" name="รูปภาพ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1838" y="3924540"/>
            <a:ext cx="2775716" cy="2082017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4"/>
            <a:ext cx="2808312" cy="210671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338" y="1484784"/>
            <a:ext cx="2808946" cy="210671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7" name="กล่องข้อความ 6"/>
          <p:cNvSpPr txBox="1"/>
          <p:nvPr/>
        </p:nvSpPr>
        <p:spPr>
          <a:xfrm>
            <a:off x="1109271" y="716961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มอบปัจจัยการผลผลิต และติดตาม ตรวจเยี่ยมแปลงในพื้นที่</a:t>
            </a:r>
            <a:endParaRPr lang="th-TH" sz="2800" b="1" dirty="0"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aamskw (@hZhSISxpj8CRSjc) / X"/>
          <p:cNvPicPr>
            <a:picLocks noChangeAspect="1" noChangeArrowheads="1"/>
          </p:cNvPicPr>
          <p:nvPr/>
        </p:nvPicPr>
        <p:blipFill rotWithShape="1">
          <a:blip r:embed="rId1">
            <a:alphaModFix amt="35000"/>
            <a:clrChange>
              <a:clrFrom>
                <a:srgbClr val="E7E0DA"/>
              </a:clrFrom>
              <a:clrTo>
                <a:srgbClr val="E7E0D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62598" b="90820" l="9115" r="90799">
                        <a14:foregroundMark x1="13281" y1="77881" x2="13281" y2="77881"/>
                        <a14:foregroundMark x1="14063" y1="77100" x2="14063" y2="77100"/>
                        <a14:foregroundMark x1="14149" y1="74805" x2="14149" y2="74805"/>
                        <a14:foregroundMark x1="10938" y1="74609" x2="10938" y2="74609"/>
                        <a14:foregroundMark x1="13455" y1="78271" x2="13455" y2="78271"/>
                        <a14:foregroundMark x1="15017" y1="86719" x2="15017" y2="86719"/>
                        <a14:foregroundMark x1="19878" y1="86230" x2="19878" y2="86230"/>
                        <a14:foregroundMark x1="16319" y1="88086" x2="16319" y2="88086"/>
                        <a14:foregroundMark x1="10503" y1="85498" x2="10503" y2="85498"/>
                        <a14:foregroundMark x1="9288" y1="84717" x2="9288" y2="84717"/>
                        <a14:foregroundMark x1="11198" y1="84717" x2="11198" y2="84717"/>
                        <a14:foregroundMark x1="12674" y1="84863" x2="12674" y2="84863"/>
                        <a14:foregroundMark x1="17014" y1="90381" x2="17014" y2="90381"/>
                        <a14:foregroundMark x1="31076" y1="90674" x2="31076" y2="90674"/>
                        <a14:foregroundMark x1="69618" y1="90869" x2="69618" y2="90869"/>
                        <a14:foregroundMark x1="90799" y1="87598" x2="90799" y2="87598"/>
                        <a14:foregroundMark x1="83507" y1="90820" x2="83507" y2="90820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450" b="8000"/>
          <a:stretch>
            <a:fillRect/>
          </a:stretch>
        </p:blipFill>
        <p:spPr bwMode="auto">
          <a:xfrm>
            <a:off x="0" y="1567861"/>
            <a:ext cx="9144000" cy="529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365004"/>
            <a:ext cx="1767993" cy="1329043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1365003"/>
            <a:ext cx="1767993" cy="1329043"/>
          </a:xfrm>
          <a:prstGeom prst="rect">
            <a:avLst/>
          </a:prstGeom>
        </p:spPr>
      </p:pic>
      <p:grpSp>
        <p:nvGrpSpPr>
          <p:cNvPr id="27" name="กลุ่ม 26"/>
          <p:cNvGrpSpPr/>
          <p:nvPr/>
        </p:nvGrpSpPr>
        <p:grpSpPr>
          <a:xfrm>
            <a:off x="315764" y="218945"/>
            <a:ext cx="8532440" cy="6420110"/>
            <a:chOff x="315764" y="218945"/>
            <a:chExt cx="8532440" cy="6420110"/>
          </a:xfrm>
        </p:grpSpPr>
        <p:sp>
          <p:nvSpPr>
            <p:cNvPr id="2" name="กล่องข้อความ 1"/>
            <p:cNvSpPr txBox="1"/>
            <p:nvPr/>
          </p:nvSpPr>
          <p:spPr>
            <a:xfrm>
              <a:off x="1007604" y="5684948"/>
              <a:ext cx="712879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thaiDist"/>
              <a:r>
                <a:rPr lang="th-TH" sz="2800" b="1" dirty="0">
                  <a:latin typeface="TH Chakra Petch" panose="02000506000000020004" pitchFamily="2" charset="-34"/>
                  <a:cs typeface="TH Chakra Petch" panose="02000506000000020004" pitchFamily="2" charset="-34"/>
                </a:rPr>
                <a:t>ติดตาม ตรวจเยี่ยมแปลงขยายผล ให้คำแนะนำ เกี่ยวกับโรคและแมลง พร้อมเก็บข้อมูล ต้นทุนและผลผลิต ภายในแปลง</a:t>
              </a:r>
              <a:endParaRPr lang="th-TH" sz="2800" b="1" dirty="0">
                <a:latin typeface="TH Chakra Petch" panose="02000506000000020004" pitchFamily="2" charset="-34"/>
                <a:cs typeface="TH Chakra Petch" panose="02000506000000020004" pitchFamily="2" charset="-34"/>
              </a:endParaRPr>
            </a:p>
          </p:txBody>
        </p:sp>
        <p:sp>
          <p:nvSpPr>
            <p:cNvPr id="44" name="กล่องข้อความ 43"/>
            <p:cNvSpPr txBox="1"/>
            <p:nvPr/>
          </p:nvSpPr>
          <p:spPr>
            <a:xfrm>
              <a:off x="315764" y="218945"/>
              <a:ext cx="853244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2800" b="1" dirty="0">
                  <a:effectLst/>
                  <a:latin typeface="TH Chakra Petch" panose="02000506000000020004" pitchFamily="2" charset="-34"/>
                  <a:ea typeface="Calibri" panose="020F0502020204030204" pitchFamily="34" charset="0"/>
                  <a:cs typeface="TH Chakra Petch" panose="02000506000000020004" pitchFamily="2" charset="-34"/>
                </a:rPr>
                <a:t>กลุ่ม</a:t>
              </a:r>
              <a:r>
                <a:rPr lang="th-TH" sz="2800" b="1" dirty="0">
                  <a:latin typeface="TH Chakra Petch" panose="02000506000000020004" pitchFamily="2" charset="-34"/>
                  <a:ea typeface="Calibri" panose="020F0502020204030204" pitchFamily="34" charset="0"/>
                  <a:cs typeface="TH Chakra Petch" panose="02000506000000020004" pitchFamily="2" charset="-34"/>
                </a:rPr>
                <a:t>ที่ </a:t>
              </a:r>
              <a:r>
                <a:rPr lang="en-US" sz="2800" b="1" dirty="0">
                  <a:latin typeface="TH Chakra Petch" panose="02000506000000020004" pitchFamily="2" charset="-34"/>
                  <a:ea typeface="Calibri" panose="020F0502020204030204" pitchFamily="34" charset="0"/>
                  <a:cs typeface="TH Chakra Petch" panose="02000506000000020004" pitchFamily="2" charset="-34"/>
                </a:rPr>
                <a:t>2 </a:t>
              </a:r>
              <a:r>
                <a:rPr lang="th-TH" sz="2800" b="1" dirty="0">
                  <a:effectLst/>
                  <a:latin typeface="TH Chakra Petch" panose="02000506000000020004" pitchFamily="2" charset="-34"/>
                  <a:ea typeface="Calibri" panose="020F0502020204030204" pitchFamily="34" charset="0"/>
                  <a:cs typeface="TH Chakra Petch" panose="02000506000000020004" pitchFamily="2" charset="-34"/>
                </a:rPr>
                <a:t>แปลง</a:t>
              </a:r>
              <a:r>
                <a:rPr lang="th-TH" sz="2800" b="1" dirty="0">
                  <a:latin typeface="TH Chakra Petch" panose="02000506000000020004" pitchFamily="2" charset="-34"/>
                  <a:cs typeface="TH Chakra Petch" panose="02000506000000020004" pitchFamily="2" charset="-34"/>
                </a:rPr>
                <a:t>ขยายผลสู่</a:t>
              </a:r>
              <a:r>
                <a:rPr lang="th-TH" sz="2800" b="1" dirty="0">
                  <a:effectLst/>
                  <a:latin typeface="TH Chakra Petch" panose="02000506000000020004" pitchFamily="2" charset="-34"/>
                  <a:ea typeface="Calibri" panose="020F0502020204030204" pitchFamily="34" charset="0"/>
                  <a:cs typeface="TH Chakra Petch" panose="02000506000000020004" pitchFamily="2" charset="-34"/>
                </a:rPr>
                <a:t>เกษตรกร  บ้านโคกเมือง หมู่ </a:t>
              </a:r>
              <a:r>
                <a:rPr lang="en-US" sz="2800" b="1" dirty="0">
                  <a:effectLst/>
                  <a:latin typeface="TH Chakra Petch" panose="02000506000000020004" pitchFamily="2" charset="-34"/>
                  <a:ea typeface="Calibri" panose="020F0502020204030204" pitchFamily="34" charset="0"/>
                  <a:cs typeface="TH Chakra Petch" panose="02000506000000020004" pitchFamily="2" charset="-34"/>
                </a:rPr>
                <a:t>14</a:t>
              </a:r>
              <a:r>
                <a:rPr lang="th-TH" sz="2800" b="1" dirty="0">
                  <a:effectLst/>
                  <a:latin typeface="TH Chakra Petch" panose="02000506000000020004" pitchFamily="2" charset="-34"/>
                  <a:ea typeface="Calibri" panose="020F0502020204030204" pitchFamily="34" charset="0"/>
                  <a:cs typeface="TH Chakra Petch" panose="02000506000000020004" pitchFamily="2" charset="-34"/>
                </a:rPr>
                <a:t> ต.สวาย อ.เมือง  จ.สุรินทร์</a:t>
              </a:r>
              <a:endParaRPr lang="th-TH" sz="2800" b="1" dirty="0">
                <a:latin typeface="TH Chakra Petch" panose="02000506000000020004" pitchFamily="2" charset="-34"/>
                <a:cs typeface="TH Chakra Petch" panose="02000506000000020004" pitchFamily="2" charset="-34"/>
              </a:endParaRPr>
            </a:p>
          </p:txBody>
        </p:sp>
        <p:sp>
          <p:nvSpPr>
            <p:cNvPr id="22" name="กล่องข้อความ 21"/>
            <p:cNvSpPr txBox="1"/>
            <p:nvPr/>
          </p:nvSpPr>
          <p:spPr>
            <a:xfrm>
              <a:off x="1111734" y="742165"/>
              <a:ext cx="694050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2400" b="1" dirty="0">
                  <a:latin typeface="TH Chakra Petch" panose="02000506000000020004" pitchFamily="2" charset="-34"/>
                  <a:cs typeface="TH Chakra Petch" panose="02000506000000020004" pitchFamily="2" charset="-34"/>
                </a:rPr>
                <a:t>กลุ่มปลูกผักปลอดสารพิษตะเคียน – โคกเมือง หมู่ 14 ต.สวาย อ.เมือง จ.สุรินทร์</a:t>
              </a:r>
              <a:endParaRPr lang="th-TH" sz="2400" b="1" dirty="0">
                <a:latin typeface="TH Chakra Petch" panose="02000506000000020004" pitchFamily="2" charset="-34"/>
                <a:cs typeface="TH Chakra Petch" panose="02000506000000020004" pitchFamily="2" charset="-34"/>
              </a:endParaRPr>
            </a:p>
          </p:txBody>
        </p:sp>
        <p:pic>
          <p:nvPicPr>
            <p:cNvPr id="11" name="รูปภาพ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16016" y="1381535"/>
              <a:ext cx="1767993" cy="1329043"/>
            </a:xfrm>
            <a:prstGeom prst="rect">
              <a:avLst/>
            </a:prstGeom>
          </p:spPr>
        </p:pic>
        <p:pic>
          <p:nvPicPr>
            <p:cNvPr id="14" name="รูปภาพ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92439" y="1368050"/>
              <a:ext cx="1767993" cy="1322947"/>
            </a:xfrm>
            <a:prstGeom prst="rect">
              <a:avLst/>
            </a:prstGeom>
          </p:spPr>
        </p:pic>
        <p:pic>
          <p:nvPicPr>
            <p:cNvPr id="18" name="รูปภาพ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67564" y="2849157"/>
              <a:ext cx="1767993" cy="1329043"/>
            </a:xfrm>
            <a:prstGeom prst="rect">
              <a:avLst/>
            </a:prstGeom>
          </p:spPr>
        </p:pic>
        <p:pic>
          <p:nvPicPr>
            <p:cNvPr id="20" name="รูปภาพ 1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01035" y="2852204"/>
              <a:ext cx="1761897" cy="1322947"/>
            </a:xfrm>
            <a:prstGeom prst="rect">
              <a:avLst/>
            </a:prstGeom>
          </p:spPr>
        </p:pic>
        <p:pic>
          <p:nvPicPr>
            <p:cNvPr id="21" name="รูปภาพ 2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48779" y="2852204"/>
              <a:ext cx="1761897" cy="1322947"/>
            </a:xfrm>
            <a:prstGeom prst="rect">
              <a:avLst/>
            </a:prstGeom>
          </p:spPr>
        </p:pic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567564" y="4319022"/>
              <a:ext cx="1761897" cy="1329043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701035" y="4333309"/>
              <a:ext cx="1761897" cy="1322947"/>
            </a:xfrm>
            <a:prstGeom prst="rect">
              <a:avLst/>
            </a:prstGeom>
          </p:spPr>
        </p:pic>
        <p:pic>
          <p:nvPicPr>
            <p:cNvPr id="26" name="รูปภาพ 2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748779" y="4325118"/>
              <a:ext cx="1761897" cy="1322947"/>
            </a:xfrm>
            <a:prstGeom prst="rect">
              <a:avLst/>
            </a:prstGeom>
          </p:spPr>
        </p:pic>
        <p:pic>
          <p:nvPicPr>
            <p:cNvPr id="35" name="รูปภาพ 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9868" y="1368051"/>
              <a:ext cx="1767993" cy="1329043"/>
            </a:xfrm>
            <a:prstGeom prst="rect">
              <a:avLst/>
            </a:prstGeom>
          </p:spPr>
        </p:pic>
        <p:pic>
          <p:nvPicPr>
            <p:cNvPr id="36" name="รูปภาพ 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06092" y="1368050"/>
              <a:ext cx="1767993" cy="132904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aamskw (@hZhSISxpj8CRSjc) / X"/>
          <p:cNvPicPr>
            <a:picLocks noChangeAspect="1" noChangeArrowheads="1"/>
          </p:cNvPicPr>
          <p:nvPr/>
        </p:nvPicPr>
        <p:blipFill rotWithShape="1">
          <a:blip r:embed="rId1">
            <a:alphaModFix amt="35000"/>
            <a:clrChange>
              <a:clrFrom>
                <a:srgbClr val="E7E0DA"/>
              </a:clrFrom>
              <a:clrTo>
                <a:srgbClr val="E7E0D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62598" b="90820" l="9115" r="90799">
                        <a14:foregroundMark x1="13281" y1="77881" x2="13281" y2="77881"/>
                        <a14:foregroundMark x1="14063" y1="77100" x2="14063" y2="77100"/>
                        <a14:foregroundMark x1="14149" y1="74805" x2="14149" y2="74805"/>
                        <a14:foregroundMark x1="10938" y1="74609" x2="10938" y2="74609"/>
                        <a14:foregroundMark x1="13455" y1="78271" x2="13455" y2="78271"/>
                        <a14:foregroundMark x1="15017" y1="86719" x2="15017" y2="86719"/>
                        <a14:foregroundMark x1="19878" y1="86230" x2="19878" y2="86230"/>
                        <a14:foregroundMark x1="16319" y1="88086" x2="16319" y2="88086"/>
                        <a14:foregroundMark x1="10503" y1="85498" x2="10503" y2="85498"/>
                        <a14:foregroundMark x1="9288" y1="84717" x2="9288" y2="84717"/>
                        <a14:foregroundMark x1="11198" y1="84717" x2="11198" y2="84717"/>
                        <a14:foregroundMark x1="12674" y1="84863" x2="12674" y2="84863"/>
                        <a14:foregroundMark x1="17014" y1="90381" x2="17014" y2="90381"/>
                        <a14:foregroundMark x1="31076" y1="90674" x2="31076" y2="90674"/>
                        <a14:foregroundMark x1="69618" y1="90869" x2="69618" y2="90869"/>
                        <a14:foregroundMark x1="90799" y1="87598" x2="90799" y2="87598"/>
                        <a14:foregroundMark x1="83507" y1="90820" x2="83507" y2="90820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450" b="8000"/>
          <a:stretch>
            <a:fillRect/>
          </a:stretch>
        </p:blipFill>
        <p:spPr bwMode="auto">
          <a:xfrm>
            <a:off x="-1" y="1566745"/>
            <a:ext cx="9144000" cy="529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กล่องข้อความ 10"/>
          <p:cNvSpPr txBox="1"/>
          <p:nvPr/>
        </p:nvSpPr>
        <p:spPr>
          <a:xfrm>
            <a:off x="683568" y="259582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ขั้นตอนการดำเนินงานของกลุ่ม</a:t>
            </a:r>
            <a:endParaRPr lang="th-TH" sz="2800" b="1" dirty="0"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pic>
        <p:nvPicPr>
          <p:cNvPr id="5" name="Picture 6" descr="TruePlookpanya Freebasic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7" b="89520" l="4348" r="94203">
                        <a14:foregroundMark x1="11594" y1="71616" x2="11594" y2="71616"/>
                        <a14:foregroundMark x1="6087" y1="74672" x2="6087" y2="74672"/>
                        <a14:foregroundMark x1="4348" y1="75983" x2="4348" y2="75983"/>
                        <a14:foregroundMark x1="88696" y1="61135" x2="88696" y2="61135"/>
                        <a14:foregroundMark x1="94203" y1="58952" x2="94203" y2="58952"/>
                        <a14:foregroundMark x1="81159" y1="78166" x2="81159" y2="78166"/>
                        <a14:foregroundMark x1="68116" y1="83406" x2="68116" y2="83406"/>
                        <a14:backgroundMark x1="9855" y1="24891" x2="9855" y2="24891"/>
                        <a14:backgroundMark x1="13043" y1="21834" x2="13043" y2="21834"/>
                        <a14:backgroundMark x1="6377" y1="19214" x2="6377" y2="19214"/>
                        <a14:backgroundMark x1="43768" y1="24891" x2="43768" y2="24891"/>
                        <a14:backgroundMark x1="55652" y1="26201" x2="55652" y2="26201"/>
                        <a14:backgroundMark x1="57391" y1="28384" x2="57391" y2="28384"/>
                        <a14:backgroundMark x1="58261" y1="14410" x2="58261" y2="14410"/>
                        <a14:backgroundMark x1="59420" y1="14410" x2="59420" y2="14410"/>
                        <a14:backgroundMark x1="76522" y1="16594" x2="76522" y2="16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948" y="4481725"/>
            <a:ext cx="3286125" cy="2181225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ruePlookpanya Freebasic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06" b="98113" l="5648" r="90698">
                        <a14:foregroundMark x1="27907" y1="13679" x2="27907" y2="13679"/>
                        <a14:foregroundMark x1="56146" y1="50472" x2="56146" y2="50472"/>
                        <a14:foregroundMark x1="49169" y1="40094" x2="49169" y2="40094"/>
                        <a14:foregroundMark x1="65449" y1="72642" x2="65449" y2="72642"/>
                        <a14:foregroundMark x1="47841" y1="59906" x2="47841" y2="59906"/>
                        <a14:foregroundMark x1="40532" y1="55189" x2="40532" y2="55189"/>
                        <a14:foregroundMark x1="35216" y1="50943" x2="35216" y2="50943"/>
                        <a14:foregroundMark x1="10631" y1="41038" x2="10631" y2="41038"/>
                        <a14:foregroundMark x1="11628" y1="70755" x2="11628" y2="70755"/>
                        <a14:foregroundMark x1="27907" y1="67453" x2="27907" y2="67453"/>
                        <a14:foregroundMark x1="30897" y1="80189" x2="30897" y2="80189"/>
                        <a14:foregroundMark x1="53821" y1="80189" x2="53821" y2="80189"/>
                        <a14:foregroundMark x1="64120" y1="67453" x2="64120" y2="67453"/>
                        <a14:foregroundMark x1="64120" y1="64623" x2="64120" y2="64623"/>
                        <a14:foregroundMark x1="78073" y1="69340" x2="78073" y2="69340"/>
                        <a14:foregroundMark x1="79734" y1="75000" x2="79734" y2="75000"/>
                        <a14:foregroundMark x1="87043" y1="79245" x2="87043" y2="79245"/>
                        <a14:foregroundMark x1="75748" y1="82075" x2="75748" y2="82075"/>
                        <a14:foregroundMark x1="59801" y1="87736" x2="59801" y2="87736"/>
                        <a14:foregroundMark x1="44850" y1="93868" x2="44850" y2="93868"/>
                        <a14:foregroundMark x1="38206" y1="94811" x2="38206" y2="94811"/>
                        <a14:foregroundMark x1="27907" y1="88679" x2="27907" y2="88679"/>
                        <a14:foregroundMark x1="17276" y1="90566" x2="17276" y2="90566"/>
                        <a14:foregroundMark x1="6977" y1="92453" x2="6977" y2="92453"/>
                        <a14:foregroundMark x1="6977" y1="86321" x2="6977" y2="86321"/>
                        <a14:foregroundMark x1="20598" y1="83019" x2="20598" y2="83019"/>
                        <a14:foregroundMark x1="30897" y1="73585" x2="32890" y2="73585"/>
                        <a14:foregroundMark x1="40532" y1="72642" x2="40532" y2="72642"/>
                        <a14:foregroundMark x1="48505" y1="68396" x2="48505" y2="68396"/>
                        <a14:foregroundMark x1="54485" y1="63208" x2="54485" y2="63208"/>
                        <a14:foregroundMark x1="57475" y1="62264" x2="57475" y2="62264"/>
                        <a14:foregroundMark x1="63455" y1="60377" x2="65781" y2="60377"/>
                        <a14:foregroundMark x1="73090" y1="62264" x2="73090" y2="62264"/>
                        <a14:foregroundMark x1="78073" y1="67453" x2="78073" y2="67453"/>
                        <a14:foregroundMark x1="85382" y1="70755" x2="85382" y2="70755"/>
                        <a14:foregroundMark x1="90033" y1="74057" x2="90033" y2="74057"/>
                        <a14:foregroundMark x1="90698" y1="80189" x2="90698" y2="80189"/>
                        <a14:foregroundMark x1="76744" y1="84434" x2="76744" y2="84434"/>
                        <a14:foregroundMark x1="76080" y1="89623" x2="70100" y2="91509"/>
                        <a14:foregroundMark x1="64120" y1="92453" x2="64120" y2="92453"/>
                        <a14:foregroundMark x1="82724" y1="80189" x2="82724" y2="80189"/>
                        <a14:foregroundMark x1="84053" y1="75943" x2="84053" y2="75943"/>
                        <a14:foregroundMark x1="69435" y1="76887" x2="69435" y2="76887"/>
                        <a14:foregroundMark x1="59801" y1="81132" x2="59801" y2="81132"/>
                        <a14:foregroundMark x1="49169" y1="83491" x2="49169" y2="83491"/>
                        <a14:foregroundMark x1="41860" y1="72642" x2="41860" y2="72642"/>
                        <a14:foregroundMark x1="51495" y1="68396" x2="51495" y2="68396"/>
                        <a14:foregroundMark x1="42525" y1="70755" x2="42525" y2="70755"/>
                        <a14:foregroundMark x1="48505" y1="63208" x2="48505" y2="63208"/>
                        <a14:foregroundMark x1="39867" y1="66509" x2="39867" y2="66509"/>
                        <a14:foregroundMark x1="32226" y1="75000" x2="32226" y2="75000"/>
                        <a14:foregroundMark x1="21927" y1="80189" x2="21927" y2="80189"/>
                        <a14:foregroundMark x1="22591" y1="75943" x2="22591" y2="75943"/>
                        <a14:foregroundMark x1="21927" y1="74057" x2="21927" y2="74057"/>
                        <a14:foregroundMark x1="28571" y1="69811" x2="28571" y2="69811"/>
                        <a14:foregroundMark x1="13953" y1="77830" x2="13953" y2="77830"/>
                        <a14:foregroundMark x1="17608" y1="79245" x2="17608" y2="79245"/>
                        <a14:foregroundMark x1="13953" y1="85377" x2="13953" y2="85377"/>
                        <a14:foregroundMark x1="9302" y1="83019" x2="9302" y2="83019"/>
                        <a14:foregroundMark x1="5648" y1="84434" x2="5648" y2="84434"/>
                        <a14:foregroundMark x1="25581" y1="89623" x2="25581" y2="89623"/>
                        <a14:foregroundMark x1="41860" y1="87736" x2="41860" y2="87736"/>
                        <a14:foregroundMark x1="53156" y1="88679" x2="53156" y2="88679"/>
                        <a14:foregroundMark x1="60465" y1="90566" x2="60465" y2="90566"/>
                        <a14:foregroundMark x1="54485" y1="93868" x2="54485" y2="93868"/>
                        <a14:foregroundMark x1="36877" y1="92453" x2="36877" y2="92453"/>
                        <a14:foregroundMark x1="30233" y1="92925" x2="30233" y2="92925"/>
                        <a14:foregroundMark x1="49834" y1="98113" x2="49834" y2="98113"/>
                        <a14:foregroundMark x1="40532" y1="83019" x2="40532" y2="83019"/>
                        <a14:foregroundMark x1="34551" y1="87264" x2="34551" y2="87264"/>
                        <a14:foregroundMark x1="23256" y1="86321" x2="23256" y2="86321"/>
                        <a14:foregroundMark x1="24252" y1="12736" x2="24252" y2="12736"/>
                        <a14:backgroundMark x1="36545" y1="45283" x2="36545" y2="45283"/>
                        <a14:backgroundMark x1="20266" y1="62264" x2="20266" y2="622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55" y="2352658"/>
            <a:ext cx="2856802" cy="201210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ractor for kids cartoons | Plant and Grow Corn Video For Kids - YouTub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8056" l="2344" r="99688">
                        <a14:foregroundMark x1="23438" y1="85278" x2="23438" y2="85278"/>
                        <a14:foregroundMark x1="14688" y1="80833" x2="14688" y2="80833"/>
                        <a14:foregroundMark x1="15156" y1="86111" x2="15156" y2="86111"/>
                        <a14:foregroundMark x1="17344" y1="88333" x2="17344" y2="88333"/>
                        <a14:foregroundMark x1="20781" y1="88333" x2="20781" y2="88333"/>
                        <a14:foregroundMark x1="27656" y1="89167" x2="27656" y2="89167"/>
                        <a14:foregroundMark x1="31875" y1="93889" x2="31875" y2="93889"/>
                        <a14:foregroundMark x1="31094" y1="86667" x2="31094" y2="86667"/>
                        <a14:foregroundMark x1="28281" y1="84167" x2="28281" y2="84167"/>
                        <a14:foregroundMark x1="25781" y1="83333" x2="25781" y2="83333"/>
                        <a14:foregroundMark x1="22344" y1="83333" x2="22344" y2="83333"/>
                        <a14:foregroundMark x1="20156" y1="81111" x2="20156" y2="81111"/>
                        <a14:foregroundMark x1="14531" y1="80833" x2="14531" y2="80833"/>
                        <a14:foregroundMark x1="9219" y1="79444" x2="9219" y2="79444"/>
                        <a14:foregroundMark x1="7031" y1="79444" x2="7031" y2="79444"/>
                        <a14:foregroundMark x1="8750" y1="82500" x2="8750" y2="82500"/>
                        <a14:foregroundMark x1="12656" y1="80000" x2="12656" y2="80000"/>
                        <a14:foregroundMark x1="18906" y1="80278" x2="18906" y2="80278"/>
                        <a14:foregroundMark x1="24688" y1="80556" x2="24688" y2="80556"/>
                        <a14:foregroundMark x1="11250" y1="86667" x2="11250" y2="86667"/>
                        <a14:foregroundMark x1="8438" y1="87500" x2="8438" y2="87500"/>
                        <a14:foregroundMark x1="3594" y1="74722" x2="3594" y2="74722"/>
                        <a14:foregroundMark x1="3906" y1="81944" x2="3906" y2="81944"/>
                        <a14:foregroundMark x1="38438" y1="81944" x2="38438" y2="81944"/>
                        <a14:foregroundMark x1="41563" y1="81389" x2="41563" y2="81389"/>
                        <a14:foregroundMark x1="44219" y1="81111" x2="44219" y2="81111"/>
                        <a14:foregroundMark x1="45781" y1="81389" x2="45781" y2="81389"/>
                        <a14:foregroundMark x1="45625" y1="83611" x2="45625" y2="83611"/>
                        <a14:foregroundMark x1="52031" y1="82222" x2="52031" y2="82222"/>
                        <a14:foregroundMark x1="45313" y1="86389" x2="45313" y2="86389"/>
                        <a14:foregroundMark x1="36094" y1="87222" x2="35313" y2="88333"/>
                        <a14:foregroundMark x1="34219" y1="89444" x2="34219" y2="89444"/>
                        <a14:foregroundMark x1="36719" y1="91667" x2="36719" y2="91667"/>
                        <a14:foregroundMark x1="37500" y1="93611" x2="37500" y2="93611"/>
                        <a14:foregroundMark x1="20156" y1="94722" x2="18438" y2="95556"/>
                        <a14:foregroundMark x1="10938" y1="96944" x2="9219" y2="98056"/>
                        <a14:foregroundMark x1="5625" y1="98056" x2="5625" y2="98056"/>
                        <a14:foregroundMark x1="2969" y1="97500" x2="2969" y2="97500"/>
                        <a14:foregroundMark x1="2813" y1="95833" x2="2813" y2="95833"/>
                        <a14:foregroundMark x1="11875" y1="96111" x2="15781" y2="97222"/>
                        <a14:foregroundMark x1="19219" y1="97778" x2="19688" y2="98333"/>
                        <a14:foregroundMark x1="28750" y1="98333" x2="28750" y2="98333"/>
                        <a14:foregroundMark x1="32344" y1="98056" x2="32344" y2="98056"/>
                        <a14:foregroundMark x1="36094" y1="98056" x2="36094" y2="98056"/>
                        <a14:foregroundMark x1="40000" y1="98056" x2="40000" y2="98056"/>
                        <a14:foregroundMark x1="42500" y1="98056" x2="42500" y2="98056"/>
                        <a14:foregroundMark x1="42813" y1="98056" x2="42813" y2="98056"/>
                        <a14:foregroundMark x1="46563" y1="97500" x2="46563" y2="97500"/>
                        <a14:foregroundMark x1="46563" y1="97500" x2="46563" y2="97500"/>
                        <a14:foregroundMark x1="47500" y1="92222" x2="47500" y2="92222"/>
                        <a14:foregroundMark x1="42969" y1="91389" x2="42969" y2="91389"/>
                        <a14:foregroundMark x1="37813" y1="90000" x2="37813" y2="90000"/>
                        <a14:foregroundMark x1="43594" y1="86111" x2="43594" y2="86111"/>
                        <a14:foregroundMark x1="41406" y1="81944" x2="41406" y2="81944"/>
                        <a14:foregroundMark x1="39375" y1="79167" x2="39375" y2="79167"/>
                        <a14:foregroundMark x1="44688" y1="79167" x2="44688" y2="79167"/>
                        <a14:foregroundMark x1="47969" y1="77500" x2="47969" y2="77500"/>
                        <a14:foregroundMark x1="49531" y1="78056" x2="49531" y2="78056"/>
                        <a14:foregroundMark x1="49844" y1="78056" x2="49844" y2="78056"/>
                        <a14:foregroundMark x1="45781" y1="96111" x2="45781" y2="96111"/>
                        <a14:foregroundMark x1="53594" y1="96944" x2="53594" y2="96944"/>
                        <a14:foregroundMark x1="40000" y1="94722" x2="40000" y2="94722"/>
                        <a14:foregroundMark x1="39844" y1="90278" x2="39844" y2="90278"/>
                        <a14:foregroundMark x1="38281" y1="85556" x2="38281" y2="85556"/>
                        <a14:foregroundMark x1="52344" y1="90000" x2="52656" y2="91667"/>
                        <a14:foregroundMark x1="55313" y1="98056" x2="55313" y2="98056"/>
                        <a14:foregroundMark x1="64063" y1="95000" x2="64063" y2="95000"/>
                        <a14:foregroundMark x1="67656" y1="96667" x2="67656" y2="96667"/>
                        <a14:foregroundMark x1="69688" y1="96111" x2="69688" y2="96111"/>
                        <a14:foregroundMark x1="71406" y1="95556" x2="71406" y2="95556"/>
                        <a14:foregroundMark x1="73438" y1="94444" x2="73438" y2="94444"/>
                        <a14:foregroundMark x1="73906" y1="93889" x2="73906" y2="93889"/>
                        <a14:foregroundMark x1="74063" y1="92778" x2="74063" y2="92778"/>
                        <a14:foregroundMark x1="74063" y1="91944" x2="74063" y2="91944"/>
                        <a14:foregroundMark x1="73906" y1="91111" x2="73906" y2="91111"/>
                        <a14:foregroundMark x1="73906" y1="88611" x2="73906" y2="88611"/>
                        <a14:foregroundMark x1="73594" y1="88056" x2="73594" y2="88056"/>
                        <a14:foregroundMark x1="70469" y1="86389" x2="70469" y2="86389"/>
                        <a14:foregroundMark x1="75625" y1="85556" x2="75625" y2="85556"/>
                        <a14:foregroundMark x1="79219" y1="88611" x2="79219" y2="88611"/>
                        <a14:foregroundMark x1="80000" y1="93611" x2="80000" y2="93611"/>
                        <a14:foregroundMark x1="85156" y1="95278" x2="86719" y2="95278"/>
                        <a14:foregroundMark x1="89375" y1="95556" x2="89375" y2="95556"/>
                        <a14:foregroundMark x1="90625" y1="95000" x2="90625" y2="95000"/>
                        <a14:foregroundMark x1="93750" y1="92778" x2="93750" y2="92778"/>
                        <a14:foregroundMark x1="93281" y1="86389" x2="93281" y2="86389"/>
                        <a14:foregroundMark x1="92656" y1="84167" x2="92656" y2="84167"/>
                        <a14:foregroundMark x1="92031" y1="81944" x2="92031" y2="81944"/>
                        <a14:foregroundMark x1="90781" y1="76944" x2="90781" y2="76944"/>
                        <a14:foregroundMark x1="93125" y1="63611" x2="93125" y2="63611"/>
                        <a14:foregroundMark x1="93125" y1="63611" x2="93125" y2="63611"/>
                        <a14:foregroundMark x1="93125" y1="95278" x2="93125" y2="95278"/>
                        <a14:foregroundMark x1="94531" y1="93611" x2="94531" y2="93611"/>
                        <a14:foregroundMark x1="95469" y1="91389" x2="95469" y2="91389"/>
                        <a14:foregroundMark x1="95469" y1="87222" x2="95469" y2="87222"/>
                        <a14:foregroundMark x1="95469" y1="86389" x2="95469" y2="86389"/>
                        <a14:foregroundMark x1="95469" y1="86389" x2="95469" y2="86389"/>
                        <a14:foregroundMark x1="97344" y1="83056" x2="97344" y2="83056"/>
                        <a14:foregroundMark x1="97031" y1="80278" x2="97031" y2="80278"/>
                        <a14:foregroundMark x1="95781" y1="76111" x2="95781" y2="76111"/>
                        <a14:foregroundMark x1="95938" y1="70833" x2="95938" y2="70833"/>
                        <a14:foregroundMark x1="94688" y1="65833" x2="94688" y2="65833"/>
                        <a14:foregroundMark x1="96719" y1="65000" x2="96719" y2="65000"/>
                        <a14:foregroundMark x1="99063" y1="67222" x2="99063" y2="67222"/>
                        <a14:foregroundMark x1="99531" y1="71667" x2="99531" y2="71667"/>
                        <a14:foregroundMark x1="99219" y1="73056" x2="99219" y2="73056"/>
                        <a14:foregroundMark x1="98281" y1="82500" x2="98281" y2="82500"/>
                        <a14:foregroundMark x1="97188" y1="88056" x2="97344" y2="88889"/>
                        <a14:foregroundMark x1="98438" y1="91944" x2="99063" y2="93611"/>
                        <a14:foregroundMark x1="99688" y1="95556" x2="99688" y2="95556"/>
                        <a14:foregroundMark x1="79063" y1="95000" x2="79063" y2="95000"/>
                        <a14:foregroundMark x1="46719" y1="93056" x2="46719" y2="93056"/>
                        <a14:foregroundMark x1="42813" y1="70833" x2="42813" y2="70833"/>
                        <a14:foregroundMark x1="74375" y1="69167" x2="74375" y2="69167"/>
                        <a14:foregroundMark x1="75938" y1="67500" x2="75938" y2="67500"/>
                        <a14:foregroundMark x1="74219" y1="65833" x2="74219" y2="65833"/>
                        <a14:foregroundMark x1="96563" y1="64444" x2="96563" y2="64444"/>
                        <a14:foregroundMark x1="49531" y1="66111" x2="49531" y2="66111"/>
                        <a14:foregroundMark x1="44375" y1="67222" x2="44375" y2="67222"/>
                        <a14:foregroundMark x1="42031" y1="67778" x2="42031" y2="67778"/>
                        <a14:foregroundMark x1="39531" y1="69444" x2="39531" y2="69444"/>
                        <a14:foregroundMark x1="30312" y1="70278" x2="30312" y2="70278"/>
                        <a14:foregroundMark x1="24219" y1="72222" x2="24219" y2="72222"/>
                        <a14:foregroundMark x1="16250" y1="68333" x2="16250" y2="68333"/>
                        <a14:foregroundMark x1="13750" y1="65000" x2="13750" y2="65000"/>
                        <a14:foregroundMark x1="6406" y1="65556" x2="6406" y2="65556"/>
                        <a14:foregroundMark x1="2344" y1="67500" x2="2344" y2="67500"/>
                        <a14:foregroundMark x1="2969" y1="71667" x2="2969" y2="71667"/>
                        <a14:foregroundMark x1="2344" y1="77222" x2="2344" y2="77222"/>
                        <a14:foregroundMark x1="2500" y1="80000" x2="2500" y2="80000"/>
                        <a14:foregroundMark x1="47031" y1="74722" x2="47031" y2="74722"/>
                        <a14:foregroundMark x1="62344" y1="40278" x2="62344" y2="40278"/>
                        <a14:foregroundMark x1="89844" y1="51667" x2="89844" y2="51667"/>
                        <a14:foregroundMark x1="90313" y1="48056" x2="90313" y2="48056"/>
                        <a14:foregroundMark x1="90781" y1="46944" x2="90781" y2="46944"/>
                        <a14:foregroundMark x1="90313" y1="51389" x2="90313" y2="51389"/>
                        <a14:foregroundMark x1="90781" y1="47222" x2="90781" y2="47222"/>
                        <a14:foregroundMark x1="90313" y1="52500" x2="90313" y2="52500"/>
                        <a14:foregroundMark x1="90938" y1="46389" x2="90938" y2="46389"/>
                        <a14:foregroundMark x1="91719" y1="46389" x2="91719" y2="46389"/>
                        <a14:backgroundMark x1="12188" y1="41667" x2="12188" y2="41667"/>
                        <a14:backgroundMark x1="7813" y1="29444" x2="7813" y2="29444"/>
                        <a14:backgroundMark x1="12344" y1="26667" x2="12344" y2="26667"/>
                        <a14:backgroundMark x1="19219" y1="26667" x2="19219" y2="26667"/>
                        <a14:backgroundMark x1="19688" y1="26667" x2="19688" y2="26667"/>
                        <a14:backgroundMark x1="31719" y1="36111" x2="31719" y2="36111"/>
                        <a14:backgroundMark x1="37656" y1="38056" x2="40313" y2="41111"/>
                        <a14:backgroundMark x1="46406" y1="41111" x2="46406" y2="41111"/>
                        <a14:backgroundMark x1="48906" y1="44722" x2="48906" y2="44722"/>
                        <a14:backgroundMark x1="52344" y1="47778" x2="52812" y2="50556"/>
                        <a14:backgroundMark x1="52812" y1="50556" x2="52812" y2="50556"/>
                        <a14:backgroundMark x1="43594" y1="48889" x2="42813" y2="48889"/>
                        <a14:backgroundMark x1="29063" y1="46111" x2="29063" y2="46111"/>
                        <a14:backgroundMark x1="21406" y1="46111" x2="21406" y2="46111"/>
                        <a14:backgroundMark x1="13594" y1="44167" x2="13594" y2="44167"/>
                        <a14:backgroundMark x1="59375" y1="57500" x2="59375" y2="57500"/>
                        <a14:backgroundMark x1="59688" y1="54444" x2="59688" y2="54444"/>
                        <a14:backgroundMark x1="56406" y1="54444" x2="56406" y2="54444"/>
                        <a14:backgroundMark x1="56875" y1="57500" x2="56875" y2="57500"/>
                        <a14:backgroundMark x1="60000" y1="57222" x2="60000" y2="57222"/>
                        <a14:backgroundMark x1="63281" y1="57500" x2="63281" y2="57500"/>
                        <a14:backgroundMark x1="62813" y1="54444" x2="62813" y2="54444"/>
                        <a14:backgroundMark x1="68750" y1="53333" x2="68750" y2="53333"/>
                        <a14:backgroundMark x1="67031" y1="51667" x2="67031" y2="51667"/>
                        <a14:backgroundMark x1="65156" y1="46389" x2="65156" y2="46389"/>
                        <a14:backgroundMark x1="67500" y1="41111" x2="67500" y2="41111"/>
                        <a14:backgroundMark x1="69531" y1="38889" x2="70625" y2="38056"/>
                        <a14:backgroundMark x1="73594" y1="36389" x2="73594" y2="36389"/>
                        <a14:backgroundMark x1="76563" y1="36667" x2="76563" y2="36667"/>
                        <a14:backgroundMark x1="78438" y1="38333" x2="78438" y2="38333"/>
                        <a14:backgroundMark x1="69844" y1="53333" x2="69844" y2="53333"/>
                        <a14:backgroundMark x1="72031" y1="59444" x2="72031" y2="59444"/>
                        <a14:backgroundMark x1="71563" y1="58333" x2="71563" y2="58333"/>
                        <a14:backgroundMark x1="73125" y1="61389" x2="73125" y2="61389"/>
                        <a14:backgroundMark x1="71406" y1="56944" x2="71406" y2="56944"/>
                        <a14:backgroundMark x1="70156" y1="62500" x2="70156" y2="62500"/>
                        <a14:backgroundMark x1="70625" y1="62778" x2="70625" y2="62778"/>
                        <a14:backgroundMark x1="85781" y1="31944" x2="85781" y2="31944"/>
                        <a14:backgroundMark x1="96406" y1="50000" x2="96406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8" t="31518" r="5428"/>
          <a:stretch>
            <a:fillRect/>
          </a:stretch>
        </p:blipFill>
        <p:spPr bwMode="auto">
          <a:xfrm flipH="1">
            <a:off x="5629815" y="846319"/>
            <a:ext cx="3100389" cy="1330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กล่องข้อความ 9"/>
          <p:cNvSpPr txBox="1"/>
          <p:nvPr/>
        </p:nvSpPr>
        <p:spPr>
          <a:xfrm>
            <a:off x="683568" y="846319"/>
            <a:ext cx="485338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Chakra Petch" panose="02000506000000020004" pitchFamily="2" charset="-34"/>
                <a:cs typeface="TH Chakra Petch" panose="02000506000000020004" pitchFamily="2" charset="-34"/>
              </a:rPr>
              <a:t>การเตรียมแปลงปลูก </a:t>
            </a:r>
            <a:r>
              <a:rPr lang="th-TH" sz="20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ตากดินไว้ 7 วัน แล้วไถพรวนดินอีก 1-2 ครั้ง ลึกประมาณ 25-30 เซนติเมตร พร้อมหว่านปูนขาวตามค่าการวิเคราะห์ดินหรือประมาณ 200-400 กิโลกรัมต่อไร่ ไถตากดินไว้ 2-3 สัปดาห์ ยกแปลงสูง 10 เซนติเมตร ขนาด แปลงกว้าง 1-1.20 เมตร ความยาวขึ้นอยู่กับพื้นที่</a:t>
            </a:r>
            <a:endParaRPr lang="th-TH" sz="2000" b="1" dirty="0"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3" name="กล่องข้อความ 12"/>
          <p:cNvSpPr txBox="1"/>
          <p:nvPr/>
        </p:nvSpPr>
        <p:spPr>
          <a:xfrm>
            <a:off x="3243860" y="2664022"/>
            <a:ext cx="545491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Chakra Petch" panose="02000506000000020004" pitchFamily="2" charset="-34"/>
                <a:cs typeface="TH Chakra Petch" panose="02000506000000020004" pitchFamily="2" charset="-34"/>
              </a:rPr>
              <a:t>วิธีปลูก</a:t>
            </a:r>
            <a:r>
              <a:rPr lang="th-TH" sz="20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 ยกแปลงให้สูงขึ้น ขุดหลุมตามระยะปลูกลึก 20 ซม. ใส่ปุ๋ยหมักหรือปุ๋ยคอกในอัตรา 3-4 ตันต่อไร่ หรือประมาณ 1 กิโลกรัมต่อหลุม และปุ๋ยเคมีสูตร 15 -15 -15 อัตรา 40 - 50 กก.ต่อไร่ ผสมคลุกเคล้าให้เข้ากับดิน ใช้เชื้อไตรโค</a:t>
            </a:r>
            <a:r>
              <a:rPr lang="th-TH" sz="2000" b="1" dirty="0" err="1">
                <a:latin typeface="TH Chakra Petch" panose="02000506000000020004" pitchFamily="2" charset="-34"/>
                <a:cs typeface="TH Chakra Petch" panose="02000506000000020004" pitchFamily="2" charset="-34"/>
              </a:rPr>
              <a:t>เดอร์</a:t>
            </a:r>
            <a:r>
              <a:rPr lang="th-TH" sz="20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มา อัตรา 100 กก.ต่อไร่ หว่านให้ทั่วแปลง นำกล้าที่มีอายุประมาณ 1 เดือน มาปลูก</a:t>
            </a:r>
            <a:endParaRPr lang="th-TH" sz="2000" b="1" dirty="0"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5" name="กล่องข้อความ 14"/>
          <p:cNvSpPr txBox="1"/>
          <p:nvPr/>
        </p:nvSpPr>
        <p:spPr>
          <a:xfrm>
            <a:off x="683567" y="4976472"/>
            <a:ext cx="494624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Chakra Petch" panose="02000506000000020004" pitchFamily="2" charset="-34"/>
                <a:cs typeface="TH Chakra Petch" panose="02000506000000020004" pitchFamily="2" charset="-34"/>
              </a:rPr>
              <a:t>การดูแลรักษา</a:t>
            </a:r>
            <a:endParaRPr lang="th-TH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Chakra Petch" panose="02000506000000020004" pitchFamily="2" charset="-34"/>
              <a:cs typeface="TH Chakra Petch" panose="02000506000000020004" pitchFamily="2" charset="-34"/>
            </a:endParaRPr>
          </a:p>
          <a:p>
            <a:r>
              <a:rPr lang="th-TH" sz="20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- ใส่ปุ๋ย 15-15-15 50 กก./ไร่ , 13-13-21 50 กก./ไร่ และใส่เดือนละครั้งจนสิ้นการเก็บเกี่ยว</a:t>
            </a:r>
            <a:endParaRPr lang="th-TH" sz="2000" b="1" dirty="0">
              <a:latin typeface="TH Chakra Petch" panose="02000506000000020004" pitchFamily="2" charset="-34"/>
              <a:cs typeface="TH Chakra Petch" panose="02000506000000020004" pitchFamily="2" charset="-34"/>
            </a:endParaRPr>
          </a:p>
          <a:p>
            <a:r>
              <a:rPr lang="th-TH" sz="20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- ให้น้ำ การให้น้าขึ้นกับความชุ่มชื้นในดินเป็นหลัก ช่วง 1 เดือน หลังย้ายปลูกควรให้น้ำทุกวัน </a:t>
            </a:r>
            <a:endParaRPr lang="th-TH" sz="2000" b="1" dirty="0"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aamskw (@hZhSISxpj8CRSjc) / X"/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clrChange>
              <a:clrFrom>
                <a:srgbClr val="E7E0DA"/>
              </a:clrFrom>
              <a:clrTo>
                <a:srgbClr val="E7E0D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598" b="90820" l="9115" r="90799">
                        <a14:foregroundMark x1="13281" y1="77881" x2="13281" y2="77881"/>
                        <a14:foregroundMark x1="14063" y1="77100" x2="14063" y2="77100"/>
                        <a14:foregroundMark x1="14149" y1="74805" x2="14149" y2="74805"/>
                        <a14:foregroundMark x1="10938" y1="74609" x2="10938" y2="74609"/>
                        <a14:foregroundMark x1="13455" y1="78271" x2="13455" y2="78271"/>
                        <a14:foregroundMark x1="15017" y1="86719" x2="15017" y2="86719"/>
                        <a14:foregroundMark x1="19878" y1="86230" x2="19878" y2="86230"/>
                        <a14:foregroundMark x1="16319" y1="88086" x2="16319" y2="88086"/>
                        <a14:foregroundMark x1="10503" y1="85498" x2="10503" y2="85498"/>
                        <a14:foregroundMark x1="9288" y1="84717" x2="9288" y2="84717"/>
                        <a14:foregroundMark x1="11198" y1="84717" x2="11198" y2="84717"/>
                        <a14:foregroundMark x1="12674" y1="84863" x2="12674" y2="84863"/>
                        <a14:foregroundMark x1="17014" y1="90381" x2="17014" y2="90381"/>
                        <a14:foregroundMark x1="31076" y1="90674" x2="31076" y2="90674"/>
                        <a14:foregroundMark x1="69618" y1="90869" x2="69618" y2="90869"/>
                        <a14:foregroundMark x1="90799" y1="87598" x2="90799" y2="87598"/>
                        <a14:foregroundMark x1="83507" y1="90820" x2="83507" y2="90820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450" b="8000"/>
          <a:stretch>
            <a:fillRect/>
          </a:stretch>
        </p:blipFill>
        <p:spPr bwMode="auto">
          <a:xfrm>
            <a:off x="0" y="1567861"/>
            <a:ext cx="9144000" cy="529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896" y="4077705"/>
            <a:ext cx="1792745" cy="1344559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713263"/>
            <a:ext cx="2217073" cy="2956097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3" name="รูปภาพ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896" y="5427799"/>
            <a:ext cx="2217074" cy="1241561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1" name="กล่องข้อความ 20"/>
          <p:cNvSpPr txBox="1"/>
          <p:nvPr/>
        </p:nvSpPr>
        <p:spPr>
          <a:xfrm>
            <a:off x="899592" y="1026660"/>
            <a:ext cx="2353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highlight>
                  <a:srgbClr val="FFFF00"/>
                </a:highlight>
                <a:latin typeface="TH Chakra Petch" panose="02000506000000020004" pitchFamily="2" charset="-34"/>
                <a:cs typeface="TH Chakra Petch" panose="02000506000000020004" pitchFamily="2" charset="-34"/>
              </a:rPr>
              <a:t>ก่อนเข้าร่วมโครงการ</a:t>
            </a:r>
            <a:endParaRPr lang="th-TH" sz="2400" b="1" dirty="0">
              <a:highlight>
                <a:srgbClr val="FFFF00"/>
              </a:highlight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graphicFrame>
        <p:nvGraphicFramePr>
          <p:cNvPr id="22" name="ตาราง 9"/>
          <p:cNvGraphicFramePr>
            <a:graphicFrameLocks noGrp="1"/>
          </p:cNvGraphicFramePr>
          <p:nvPr/>
        </p:nvGraphicFramePr>
        <p:xfrm>
          <a:off x="672746" y="1556792"/>
          <a:ext cx="3179174" cy="182880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315078"/>
                <a:gridCol w="864096"/>
              </a:tblGrid>
              <a:tr h="370840"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ต้นทุน (บาท/ไร่)</a:t>
                      </a:r>
                      <a:endParaRPr lang="th-TH" sz="2400" b="1" dirty="0"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6,766</a:t>
                      </a:r>
                      <a:endParaRPr lang="th-TH" sz="2400" b="1" dirty="0"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ผลผลิต (กก./ไร่)</a:t>
                      </a:r>
                      <a:endParaRPr lang="th-TH" sz="2400" b="1" dirty="0"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400</a:t>
                      </a:r>
                      <a:endParaRPr lang="th-TH" sz="2400" b="1" dirty="0"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รายได้ (บาท/ไร่)</a:t>
                      </a:r>
                      <a:endParaRPr lang="th-TH" sz="2400" b="1" dirty="0"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12,165</a:t>
                      </a:r>
                      <a:endParaRPr lang="th-TH" sz="2400" b="1" dirty="0"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รายได้สุทธิ (บาท/ไร่)</a:t>
                      </a:r>
                      <a:endParaRPr lang="th-TH" sz="2400" b="1" dirty="0"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5,399</a:t>
                      </a:r>
                      <a:endParaRPr lang="th-TH" sz="2400" b="1" dirty="0"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3" name="กล่องข้อความ 22"/>
          <p:cNvSpPr txBox="1"/>
          <p:nvPr/>
        </p:nvSpPr>
        <p:spPr>
          <a:xfrm>
            <a:off x="5446918" y="980728"/>
            <a:ext cx="2353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highlight>
                  <a:srgbClr val="FFFF00"/>
                </a:highlight>
                <a:latin typeface="TH Chakra Petch" panose="02000506000000020004" pitchFamily="2" charset="-34"/>
                <a:cs typeface="TH Chakra Petch" panose="02000506000000020004" pitchFamily="2" charset="-34"/>
              </a:rPr>
              <a:t>หลังเข้าร่วมโครงการ</a:t>
            </a:r>
            <a:endParaRPr lang="th-TH" sz="2400" b="1" dirty="0">
              <a:highlight>
                <a:srgbClr val="FFFF00"/>
              </a:highlight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graphicFrame>
        <p:nvGraphicFramePr>
          <p:cNvPr id="24" name="ตาราง 9"/>
          <p:cNvGraphicFramePr>
            <a:graphicFrameLocks noGrp="1"/>
          </p:cNvGraphicFramePr>
          <p:nvPr/>
        </p:nvGraphicFramePr>
        <p:xfrm>
          <a:off x="5220072" y="1528192"/>
          <a:ext cx="3179174" cy="182880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315078"/>
                <a:gridCol w="864096"/>
              </a:tblGrid>
              <a:tr h="370840"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ต้นทุน (บาท/ไร่)</a:t>
                      </a:r>
                      <a:endParaRPr lang="th-TH" sz="2400" b="1" dirty="0"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6,375</a:t>
                      </a:r>
                      <a:endParaRPr lang="th-TH" sz="2400" b="1" dirty="0"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ผลผลิต (กก./ไร่)</a:t>
                      </a:r>
                      <a:endParaRPr lang="th-TH" sz="2400" b="1" dirty="0"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170</a:t>
                      </a:r>
                      <a:endParaRPr lang="th-TH" sz="2400" b="1" dirty="0"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รายได้ (บาท/ไร่)</a:t>
                      </a:r>
                      <a:endParaRPr lang="th-TH" sz="2400" b="1" dirty="0"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9,026</a:t>
                      </a:r>
                      <a:endParaRPr lang="th-TH" sz="2400" b="1" dirty="0"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รายได้สุทธิ (บาท/ไร่)</a:t>
                      </a:r>
                      <a:endParaRPr lang="th-TH" sz="2400" b="1" dirty="0"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2,651</a:t>
                      </a:r>
                      <a:endParaRPr lang="th-TH" sz="2400" b="1" dirty="0"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5" name="กล่องข้อความ 24"/>
          <p:cNvSpPr txBox="1"/>
          <p:nvPr/>
        </p:nvSpPr>
        <p:spPr>
          <a:xfrm>
            <a:off x="672746" y="289477"/>
            <a:ext cx="5987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สรุป ต้นทุน ผลผลิต และรายได้โดยเฉลี่ยของกลุ่ม</a:t>
            </a:r>
            <a:endParaRPr lang="th-TH" sz="2800" b="1" dirty="0"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graphicFrame>
        <p:nvGraphicFramePr>
          <p:cNvPr id="26" name="แผนภูมิ 25"/>
          <p:cNvGraphicFramePr/>
          <p:nvPr/>
        </p:nvGraphicFramePr>
        <p:xfrm>
          <a:off x="4374835" y="3457650"/>
          <a:ext cx="4662488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aamskw (@hZhSISxpj8CRSjc) / X"/>
          <p:cNvPicPr>
            <a:picLocks noChangeAspect="1" noChangeArrowheads="1"/>
          </p:cNvPicPr>
          <p:nvPr/>
        </p:nvPicPr>
        <p:blipFill rotWithShape="1">
          <a:blip r:embed="rId1">
            <a:alphaModFix amt="35000"/>
            <a:clrChange>
              <a:clrFrom>
                <a:srgbClr val="E7E0DA"/>
              </a:clrFrom>
              <a:clrTo>
                <a:srgbClr val="E7E0D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62598" b="90820" l="9115" r="90799">
                        <a14:foregroundMark x1="13281" y1="77881" x2="13281" y2="77881"/>
                        <a14:foregroundMark x1="14063" y1="77100" x2="14063" y2="77100"/>
                        <a14:foregroundMark x1="14149" y1="74805" x2="14149" y2="74805"/>
                        <a14:foregroundMark x1="10938" y1="74609" x2="10938" y2="74609"/>
                        <a14:foregroundMark x1="13455" y1="78271" x2="13455" y2="78271"/>
                        <a14:foregroundMark x1="15017" y1="86719" x2="15017" y2="86719"/>
                        <a14:foregroundMark x1="19878" y1="86230" x2="19878" y2="86230"/>
                        <a14:foregroundMark x1="16319" y1="88086" x2="16319" y2="88086"/>
                        <a14:foregroundMark x1="10503" y1="85498" x2="10503" y2="85498"/>
                        <a14:foregroundMark x1="9288" y1="84717" x2="9288" y2="84717"/>
                        <a14:foregroundMark x1="11198" y1="84717" x2="11198" y2="84717"/>
                        <a14:foregroundMark x1="12674" y1="84863" x2="12674" y2="84863"/>
                        <a14:foregroundMark x1="17014" y1="90381" x2="17014" y2="90381"/>
                        <a14:foregroundMark x1="31076" y1="90674" x2="31076" y2="90674"/>
                        <a14:foregroundMark x1="69618" y1="90869" x2="69618" y2="90869"/>
                        <a14:foregroundMark x1="90799" y1="87598" x2="90799" y2="87598"/>
                        <a14:foregroundMark x1="83507" y1="90820" x2="83507" y2="90820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450" b="8000"/>
          <a:stretch>
            <a:fillRect/>
          </a:stretch>
        </p:blipFill>
        <p:spPr bwMode="auto">
          <a:xfrm>
            <a:off x="0" y="1567861"/>
            <a:ext cx="9144000" cy="529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กลุ่ม 1"/>
          <p:cNvGrpSpPr/>
          <p:nvPr/>
        </p:nvGrpSpPr>
        <p:grpSpPr>
          <a:xfrm>
            <a:off x="562978" y="620688"/>
            <a:ext cx="8113478" cy="5840111"/>
            <a:chOff x="562978" y="889472"/>
            <a:chExt cx="8113478" cy="5840111"/>
          </a:xfrm>
        </p:grpSpPr>
        <p:sp>
          <p:nvSpPr>
            <p:cNvPr id="15" name="กล่องข้อความ 14"/>
            <p:cNvSpPr txBox="1"/>
            <p:nvPr/>
          </p:nvSpPr>
          <p:spPr>
            <a:xfrm>
              <a:off x="5076056" y="1107905"/>
              <a:ext cx="3600400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2800" b="1" dirty="0">
                  <a:effectLst/>
                  <a:latin typeface="TH Chakra Petch" panose="02000506000000020004" pitchFamily="2" charset="-34"/>
                  <a:ea typeface="Calibri" panose="020F0502020204030204" pitchFamily="34" charset="0"/>
                  <a:cs typeface="TH Chakra Petch" panose="02000506000000020004" pitchFamily="2" charset="-34"/>
                </a:rPr>
                <a:t>ติดตาม ตรวจเยี่ยมแปลงเกษตรกรในพื้นที่</a:t>
              </a:r>
              <a:endParaRPr lang="th-TH" sz="2800" b="1" dirty="0">
                <a:latin typeface="TH Chakra Petch" panose="02000506000000020004" pitchFamily="2" charset="-34"/>
                <a:cs typeface="TH Chakra Petch" panose="02000506000000020004" pitchFamily="2" charset="-34"/>
              </a:endParaRPr>
            </a:p>
          </p:txBody>
        </p:sp>
        <p:pic>
          <p:nvPicPr>
            <p:cNvPr id="17" name="รูปภาพ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62978" y="889472"/>
              <a:ext cx="2186940" cy="1646919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</p:spPr>
        </p:pic>
        <p:pic>
          <p:nvPicPr>
            <p:cNvPr id="19" name="รูปภาพ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891483" y="889472"/>
              <a:ext cx="2195650" cy="1646919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</p:spPr>
        </p:pic>
        <p:pic>
          <p:nvPicPr>
            <p:cNvPr id="28" name="รูปภาพ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228520" y="2753200"/>
              <a:ext cx="2567616" cy="1925924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</p:spPr>
        </p:pic>
        <p:pic>
          <p:nvPicPr>
            <p:cNvPr id="29" name="รูปภาพ 2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892816" y="2742495"/>
              <a:ext cx="2567616" cy="1933595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</p:spPr>
        </p:pic>
        <p:pic>
          <p:nvPicPr>
            <p:cNvPr id="30" name="รูปภาพ 2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228520" y="4795988"/>
              <a:ext cx="2567616" cy="1933595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</p:spPr>
        </p:pic>
        <p:pic>
          <p:nvPicPr>
            <p:cNvPr id="31" name="รูปภาพ 3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64224" y="2742495"/>
              <a:ext cx="2567616" cy="1933595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</p:spPr>
        </p:pic>
        <p:pic>
          <p:nvPicPr>
            <p:cNvPr id="32" name="รูปภาพ 3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892816" y="4791623"/>
              <a:ext cx="2567616" cy="1933595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</p:spPr>
        </p:pic>
        <p:pic>
          <p:nvPicPr>
            <p:cNvPr id="33" name="รูปภาพ 3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62978" y="4791623"/>
              <a:ext cx="2567616" cy="1933595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aamskw (@hZhSISxpj8CRSjc) / X"/>
          <p:cNvPicPr>
            <a:picLocks noChangeAspect="1" noChangeArrowheads="1"/>
          </p:cNvPicPr>
          <p:nvPr/>
        </p:nvPicPr>
        <p:blipFill rotWithShape="1">
          <a:blip r:embed="rId1">
            <a:alphaModFix amt="35000"/>
            <a:clrChange>
              <a:clrFrom>
                <a:srgbClr val="E7E0DA"/>
              </a:clrFrom>
              <a:clrTo>
                <a:srgbClr val="E7E0D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62598" b="90820" l="9115" r="90799">
                        <a14:foregroundMark x1="13281" y1="77881" x2="13281" y2="77881"/>
                        <a14:foregroundMark x1="14063" y1="77100" x2="14063" y2="77100"/>
                        <a14:foregroundMark x1="14149" y1="74805" x2="14149" y2="74805"/>
                        <a14:foregroundMark x1="10938" y1="74609" x2="10938" y2="74609"/>
                        <a14:foregroundMark x1="13455" y1="78271" x2="13455" y2="78271"/>
                        <a14:foregroundMark x1="15017" y1="86719" x2="15017" y2="86719"/>
                        <a14:foregroundMark x1="19878" y1="86230" x2="19878" y2="86230"/>
                        <a14:foregroundMark x1="16319" y1="88086" x2="16319" y2="88086"/>
                        <a14:foregroundMark x1="10503" y1="85498" x2="10503" y2="85498"/>
                        <a14:foregroundMark x1="9288" y1="84717" x2="9288" y2="84717"/>
                        <a14:foregroundMark x1="11198" y1="84717" x2="11198" y2="84717"/>
                        <a14:foregroundMark x1="12674" y1="84863" x2="12674" y2="84863"/>
                        <a14:foregroundMark x1="17014" y1="90381" x2="17014" y2="90381"/>
                        <a14:foregroundMark x1="31076" y1="90674" x2="31076" y2="90674"/>
                        <a14:foregroundMark x1="69618" y1="90869" x2="69618" y2="90869"/>
                        <a14:foregroundMark x1="90799" y1="87598" x2="90799" y2="87598"/>
                        <a14:foregroundMark x1="83507" y1="90820" x2="83507" y2="90820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450" b="8000"/>
          <a:stretch>
            <a:fillRect/>
          </a:stretch>
        </p:blipFill>
        <p:spPr bwMode="auto">
          <a:xfrm>
            <a:off x="0" y="1567861"/>
            <a:ext cx="9144000" cy="529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กลุ่ม 7"/>
          <p:cNvGrpSpPr/>
          <p:nvPr/>
        </p:nvGrpSpPr>
        <p:grpSpPr>
          <a:xfrm>
            <a:off x="463674" y="177894"/>
            <a:ext cx="8216652" cy="6071323"/>
            <a:chOff x="315788" y="219549"/>
            <a:chExt cx="8216652" cy="6071323"/>
          </a:xfrm>
        </p:grpSpPr>
        <p:sp>
          <p:nvSpPr>
            <p:cNvPr id="2" name="กล่องข้อความ 1"/>
            <p:cNvSpPr txBox="1"/>
            <p:nvPr/>
          </p:nvSpPr>
          <p:spPr>
            <a:xfrm>
              <a:off x="879317" y="5336765"/>
              <a:ext cx="748883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thaiDist"/>
              <a:r>
                <a:rPr lang="th-TH" sz="2800" b="1" dirty="0">
                  <a:latin typeface="TH Chakra Petch" panose="02000506000000020004" pitchFamily="2" charset="-34"/>
                  <a:cs typeface="TH Chakra Petch" panose="02000506000000020004" pitchFamily="2" charset="-34"/>
                </a:rPr>
                <a:t>ติดตาม ตรวจเยี่ยมแปลงขยายผล ให้คำแนะนำ เกี่ยวกับโรคและแมลง พร้อมเก็บข้อมูล ต้นทุนและผลผลิต ภายในแปลง</a:t>
              </a:r>
              <a:endParaRPr lang="th-TH" sz="2800" b="1" dirty="0">
                <a:latin typeface="TH Chakra Petch" panose="02000506000000020004" pitchFamily="2" charset="-34"/>
                <a:cs typeface="TH Chakra Petch" panose="02000506000000020004" pitchFamily="2" charset="-34"/>
              </a:endParaRPr>
            </a:p>
          </p:txBody>
        </p:sp>
        <p:sp>
          <p:nvSpPr>
            <p:cNvPr id="44" name="กล่องข้อความ 43"/>
            <p:cNvSpPr txBox="1"/>
            <p:nvPr/>
          </p:nvSpPr>
          <p:spPr>
            <a:xfrm>
              <a:off x="315788" y="219549"/>
              <a:ext cx="821665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2800" b="1" dirty="0">
                  <a:effectLst/>
                  <a:latin typeface="TH Chakra Petch" panose="02000506000000020004" pitchFamily="2" charset="-34"/>
                  <a:ea typeface="Calibri" panose="020F0502020204030204" pitchFamily="34" charset="0"/>
                  <a:cs typeface="TH Chakra Petch" panose="02000506000000020004" pitchFamily="2" charset="-34"/>
                </a:rPr>
                <a:t>กลุ่มที่ </a:t>
              </a:r>
              <a:r>
                <a:rPr lang="en-US" sz="2800" b="1" dirty="0">
                  <a:effectLst/>
                  <a:latin typeface="TH Chakra Petch" panose="02000506000000020004" pitchFamily="2" charset="-34"/>
                  <a:ea typeface="Calibri" panose="020F0502020204030204" pitchFamily="34" charset="0"/>
                  <a:cs typeface="TH Chakra Petch" panose="02000506000000020004" pitchFamily="2" charset="-34"/>
                </a:rPr>
                <a:t>3 </a:t>
              </a:r>
              <a:r>
                <a:rPr lang="th-TH" sz="2800" b="1" dirty="0">
                  <a:effectLst/>
                  <a:latin typeface="TH Chakra Petch" panose="02000506000000020004" pitchFamily="2" charset="-34"/>
                  <a:ea typeface="Calibri" panose="020F0502020204030204" pitchFamily="34" charset="0"/>
                  <a:cs typeface="TH Chakra Petch" panose="02000506000000020004" pitchFamily="2" charset="-34"/>
                </a:rPr>
                <a:t>แปลง</a:t>
              </a:r>
              <a:r>
                <a:rPr lang="th-TH" sz="2800" b="1" dirty="0">
                  <a:latin typeface="TH Chakra Petch" panose="02000506000000020004" pitchFamily="2" charset="-34"/>
                  <a:cs typeface="TH Chakra Petch" panose="02000506000000020004" pitchFamily="2" charset="-34"/>
                </a:rPr>
                <a:t>ขยายผลสู่</a:t>
              </a:r>
              <a:r>
                <a:rPr lang="th-TH" sz="2800" b="1" dirty="0">
                  <a:effectLst/>
                  <a:latin typeface="TH Chakra Petch" panose="02000506000000020004" pitchFamily="2" charset="-34"/>
                  <a:ea typeface="Calibri" panose="020F0502020204030204" pitchFamily="34" charset="0"/>
                  <a:cs typeface="TH Chakra Petch" panose="02000506000000020004" pitchFamily="2" charset="-34"/>
                </a:rPr>
                <a:t>เกษตรกรบ้านแสงตะวัน หมู่ 4 ต.คอโค อ.เมือง จ.สุรินทร์</a:t>
              </a:r>
              <a:endParaRPr lang="th-TH" sz="2800" b="1" dirty="0">
                <a:latin typeface="TH Chakra Petch" panose="02000506000000020004" pitchFamily="2" charset="-34"/>
                <a:cs typeface="TH Chakra Petch" panose="02000506000000020004" pitchFamily="2" charset="-34"/>
              </a:endParaRPr>
            </a:p>
          </p:txBody>
        </p:sp>
        <p:pic>
          <p:nvPicPr>
            <p:cNvPr id="18" name="รูปภาพ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961" y="1239529"/>
              <a:ext cx="1761896" cy="1321567"/>
            </a:xfrm>
            <a:prstGeom prst="rect">
              <a:avLst/>
            </a:prstGeom>
            <a:noFill/>
            <a:ln>
              <a:noFill/>
            </a:ln>
            <a:effectLst>
              <a:softEdge rad="63500"/>
            </a:effectLst>
          </p:spPr>
        </p:pic>
        <p:pic>
          <p:nvPicPr>
            <p:cNvPr id="20" name="รูปภาพ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3164" y="1234079"/>
              <a:ext cx="1774237" cy="1330825"/>
            </a:xfrm>
            <a:prstGeom prst="rect">
              <a:avLst/>
            </a:prstGeom>
            <a:noFill/>
            <a:ln>
              <a:noFill/>
            </a:ln>
            <a:effectLst>
              <a:softEdge rad="63500"/>
            </a:effectLst>
          </p:spPr>
        </p:pic>
        <p:pic>
          <p:nvPicPr>
            <p:cNvPr id="21" name="รูปภาพ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0023" y="1230082"/>
              <a:ext cx="1774238" cy="1330826"/>
            </a:xfrm>
            <a:prstGeom prst="rect">
              <a:avLst/>
            </a:prstGeom>
            <a:noFill/>
            <a:ln>
              <a:noFill/>
            </a:ln>
            <a:effectLst>
              <a:softEdge rad="63500"/>
            </a:effectLst>
          </p:spPr>
        </p:pic>
        <p:pic>
          <p:nvPicPr>
            <p:cNvPr id="22" name="รูปภาพ 2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142" y="2573224"/>
              <a:ext cx="1838396" cy="1378950"/>
            </a:xfrm>
            <a:prstGeom prst="rect">
              <a:avLst/>
            </a:prstGeom>
            <a:noFill/>
            <a:ln>
              <a:noFill/>
            </a:ln>
            <a:effectLst>
              <a:softEdge rad="63500"/>
            </a:effectLst>
          </p:spPr>
        </p:pic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4821" y="2577440"/>
              <a:ext cx="1854843" cy="1391285"/>
            </a:xfrm>
            <a:prstGeom prst="rect">
              <a:avLst/>
            </a:prstGeom>
            <a:noFill/>
            <a:ln>
              <a:noFill/>
            </a:ln>
            <a:effectLst>
              <a:softEdge rad="63500"/>
            </a:effectLst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5445" y="2577440"/>
              <a:ext cx="1761897" cy="1427624"/>
            </a:xfrm>
            <a:prstGeom prst="rect">
              <a:avLst/>
            </a:prstGeom>
            <a:noFill/>
            <a:ln>
              <a:noFill/>
            </a:ln>
            <a:effectLst>
              <a:softEdge rad="63500"/>
            </a:effectLst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0023" y="3951683"/>
              <a:ext cx="1774238" cy="1391285"/>
            </a:xfrm>
            <a:prstGeom prst="rect">
              <a:avLst/>
            </a:prstGeom>
            <a:noFill/>
            <a:ln>
              <a:noFill/>
            </a:ln>
            <a:effectLst>
              <a:softEdge rad="63500"/>
            </a:effectLst>
          </p:spPr>
        </p:pic>
        <p:pic>
          <p:nvPicPr>
            <p:cNvPr id="26" name="รูปภาพ 2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3165" y="3962119"/>
              <a:ext cx="1761897" cy="1411097"/>
            </a:xfrm>
            <a:prstGeom prst="rect">
              <a:avLst/>
            </a:prstGeom>
            <a:noFill/>
            <a:ln>
              <a:noFill/>
            </a:ln>
            <a:effectLst>
              <a:softEdge rad="63500"/>
            </a:effectLst>
          </p:spPr>
        </p:pic>
        <p:pic>
          <p:nvPicPr>
            <p:cNvPr id="3" name="รูปภาพ 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94961" y="4044173"/>
              <a:ext cx="1761897" cy="1329043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27" name="กล่องข้อความ 26"/>
            <p:cNvSpPr txBox="1"/>
            <p:nvPr/>
          </p:nvSpPr>
          <p:spPr>
            <a:xfrm>
              <a:off x="1904561" y="663079"/>
              <a:ext cx="534097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2400" b="1" dirty="0">
                  <a:latin typeface="TH Chakra Petch" panose="02000506000000020004" pitchFamily="2" charset="-34"/>
                  <a:cs typeface="TH Chakra Petch" panose="02000506000000020004" pitchFamily="2" charset="-34"/>
                </a:rPr>
                <a:t>กลุ่มปลูกผักบ้านแสงตะวัน หมู่ 4 ต.คอโค อ.เมือง จ.สุรินทร์</a:t>
              </a:r>
              <a:endParaRPr lang="th-TH" sz="2400" b="1" dirty="0">
                <a:latin typeface="TH Chakra Petch" panose="02000506000000020004" pitchFamily="2" charset="-34"/>
                <a:cs typeface="TH Chakra Petch" panose="02000506000000020004" pitchFamily="2" charset="-34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aamskw (@hZhSISxpj8CRSjc) / X"/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clrChange>
              <a:clrFrom>
                <a:srgbClr val="E7E0DA"/>
              </a:clrFrom>
              <a:clrTo>
                <a:srgbClr val="E7E0D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598" b="90820" l="9115" r="90799">
                        <a14:foregroundMark x1="13281" y1="77881" x2="13281" y2="77881"/>
                        <a14:foregroundMark x1="14063" y1="77100" x2="14063" y2="77100"/>
                        <a14:foregroundMark x1="14149" y1="74805" x2="14149" y2="74805"/>
                        <a14:foregroundMark x1="10938" y1="74609" x2="10938" y2="74609"/>
                        <a14:foregroundMark x1="13455" y1="78271" x2="13455" y2="78271"/>
                        <a14:foregroundMark x1="15017" y1="86719" x2="15017" y2="86719"/>
                        <a14:foregroundMark x1="19878" y1="86230" x2="19878" y2="86230"/>
                        <a14:foregroundMark x1="16319" y1="88086" x2="16319" y2="88086"/>
                        <a14:foregroundMark x1="10503" y1="85498" x2="10503" y2="85498"/>
                        <a14:foregroundMark x1="9288" y1="84717" x2="9288" y2="84717"/>
                        <a14:foregroundMark x1="11198" y1="84717" x2="11198" y2="84717"/>
                        <a14:foregroundMark x1="12674" y1="84863" x2="12674" y2="84863"/>
                        <a14:foregroundMark x1="17014" y1="90381" x2="17014" y2="90381"/>
                        <a14:foregroundMark x1="31076" y1="90674" x2="31076" y2="90674"/>
                        <a14:foregroundMark x1="69618" y1="90869" x2="69618" y2="90869"/>
                        <a14:foregroundMark x1="90799" y1="87598" x2="90799" y2="87598"/>
                        <a14:foregroundMark x1="83507" y1="90820" x2="83507" y2="90820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450" b="8000"/>
          <a:stretch>
            <a:fillRect/>
          </a:stretch>
        </p:blipFill>
        <p:spPr bwMode="auto">
          <a:xfrm>
            <a:off x="0" y="1567861"/>
            <a:ext cx="9144000" cy="529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กล่องข้อความ 20"/>
          <p:cNvSpPr txBox="1"/>
          <p:nvPr/>
        </p:nvSpPr>
        <p:spPr>
          <a:xfrm>
            <a:off x="899592" y="1026660"/>
            <a:ext cx="2353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highlight>
                  <a:srgbClr val="FFFF00"/>
                </a:highlight>
                <a:latin typeface="TH Chakra Petch" panose="02000506000000020004" pitchFamily="2" charset="-34"/>
                <a:cs typeface="TH Chakra Petch" panose="02000506000000020004" pitchFamily="2" charset="-34"/>
              </a:rPr>
              <a:t>ก่อนเข้าร่วมโครงการ</a:t>
            </a:r>
            <a:endParaRPr lang="th-TH" sz="2400" b="1" dirty="0">
              <a:highlight>
                <a:srgbClr val="FFFF00"/>
              </a:highlight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graphicFrame>
        <p:nvGraphicFramePr>
          <p:cNvPr id="22" name="ตาราง 9"/>
          <p:cNvGraphicFramePr>
            <a:graphicFrameLocks noGrp="1"/>
          </p:cNvGraphicFramePr>
          <p:nvPr/>
        </p:nvGraphicFramePr>
        <p:xfrm>
          <a:off x="672746" y="1556792"/>
          <a:ext cx="3179174" cy="182880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315078"/>
                <a:gridCol w="864096"/>
              </a:tblGrid>
              <a:tr h="370840"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ต้นทุน (บาท/ไร่)</a:t>
                      </a:r>
                      <a:r>
                        <a:rPr lang="en-US" sz="2400" b="1" dirty="0"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 </a:t>
                      </a:r>
                      <a:endParaRPr lang="th-TH" sz="2400" b="1" dirty="0"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545</a:t>
                      </a:r>
                      <a:endParaRPr lang="th-TH" sz="2400" b="1" dirty="0"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ผลผลิต (กก./ไร่)</a:t>
                      </a:r>
                      <a:endParaRPr lang="th-TH" sz="2400" b="1" dirty="0"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50</a:t>
                      </a:r>
                      <a:endParaRPr lang="th-TH" sz="2400" b="1" dirty="0"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รายได้ (บาท/ไร่)</a:t>
                      </a:r>
                      <a:endParaRPr lang="th-TH" sz="2400" b="1" dirty="0"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996</a:t>
                      </a:r>
                      <a:endParaRPr lang="th-TH" sz="2400" b="1" dirty="0"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รายได้สุทธิ (บาท/ไร่)</a:t>
                      </a:r>
                      <a:endParaRPr lang="th-TH" sz="2400" b="1" dirty="0"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451</a:t>
                      </a:r>
                      <a:endParaRPr lang="th-TH" sz="2400" b="1" dirty="0"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3" name="กล่องข้อความ 22"/>
          <p:cNvSpPr txBox="1"/>
          <p:nvPr/>
        </p:nvSpPr>
        <p:spPr>
          <a:xfrm>
            <a:off x="5446918" y="980728"/>
            <a:ext cx="2353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highlight>
                  <a:srgbClr val="FFFF00"/>
                </a:highlight>
                <a:latin typeface="TH Chakra Petch" panose="02000506000000020004" pitchFamily="2" charset="-34"/>
                <a:cs typeface="TH Chakra Petch" panose="02000506000000020004" pitchFamily="2" charset="-34"/>
              </a:rPr>
              <a:t>หลังเข้าร่วมโครงการ</a:t>
            </a:r>
            <a:endParaRPr lang="th-TH" sz="2400" b="1" dirty="0">
              <a:highlight>
                <a:srgbClr val="FFFF00"/>
              </a:highlight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graphicFrame>
        <p:nvGraphicFramePr>
          <p:cNvPr id="24" name="ตาราง 9"/>
          <p:cNvGraphicFramePr>
            <a:graphicFrameLocks noGrp="1"/>
          </p:cNvGraphicFramePr>
          <p:nvPr/>
        </p:nvGraphicFramePr>
        <p:xfrm>
          <a:off x="5220072" y="1528192"/>
          <a:ext cx="3179174" cy="182880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315078"/>
                <a:gridCol w="864096"/>
              </a:tblGrid>
              <a:tr h="370840"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ต้นทุน (บาท/ไร่)</a:t>
                      </a:r>
                      <a:endParaRPr lang="th-TH" sz="2400" b="1" dirty="0"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600</a:t>
                      </a:r>
                      <a:endParaRPr lang="th-TH" sz="2400" b="1" dirty="0"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ผลผลิต (กก./ไร่)</a:t>
                      </a:r>
                      <a:endParaRPr lang="th-TH" sz="2400" b="1" dirty="0"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56</a:t>
                      </a:r>
                      <a:endParaRPr lang="th-TH" sz="2400" b="1" dirty="0"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รายได้ (บาท/ไร่)</a:t>
                      </a:r>
                      <a:endParaRPr lang="th-TH" sz="2400" b="1" dirty="0"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1,112</a:t>
                      </a:r>
                      <a:endParaRPr lang="th-TH" sz="2400" b="1" dirty="0"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รายได้สุทธิ (บาท/ไร่)</a:t>
                      </a:r>
                      <a:endParaRPr lang="th-TH" sz="2400" b="1" dirty="0"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515</a:t>
                      </a:r>
                      <a:endParaRPr lang="th-TH" sz="2400" b="1" dirty="0"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5" name="กล่องข้อความ 24"/>
          <p:cNvSpPr txBox="1"/>
          <p:nvPr/>
        </p:nvSpPr>
        <p:spPr>
          <a:xfrm>
            <a:off x="672746" y="289477"/>
            <a:ext cx="5987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สรุป ต้นทุน ผลผลิต และรายได้โดยเฉลี่ยของกลุ่ม</a:t>
            </a:r>
            <a:endParaRPr lang="th-TH" sz="2800" b="1" dirty="0"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graphicFrame>
        <p:nvGraphicFramePr>
          <p:cNvPr id="8" name="แผนภูมิ 7"/>
          <p:cNvGraphicFramePr/>
          <p:nvPr/>
        </p:nvGraphicFramePr>
        <p:xfrm>
          <a:off x="2286000" y="370368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aamskw (@hZhSISxpj8CRSjc) / X"/>
          <p:cNvPicPr>
            <a:picLocks noChangeAspect="1" noChangeArrowheads="1"/>
          </p:cNvPicPr>
          <p:nvPr/>
        </p:nvPicPr>
        <p:blipFill rotWithShape="1">
          <a:blip r:embed="rId1">
            <a:alphaModFix amt="35000"/>
            <a:clrChange>
              <a:clrFrom>
                <a:srgbClr val="E7E0DA"/>
              </a:clrFrom>
              <a:clrTo>
                <a:srgbClr val="E7E0D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62598" b="90820" l="9115" r="90799">
                        <a14:foregroundMark x1="13281" y1="77881" x2="13281" y2="77881"/>
                        <a14:foregroundMark x1="14063" y1="77100" x2="14063" y2="77100"/>
                        <a14:foregroundMark x1="14149" y1="74805" x2="14149" y2="74805"/>
                        <a14:foregroundMark x1="10938" y1="74609" x2="10938" y2="74609"/>
                        <a14:foregroundMark x1="13455" y1="78271" x2="13455" y2="78271"/>
                        <a14:foregroundMark x1="15017" y1="86719" x2="15017" y2="86719"/>
                        <a14:foregroundMark x1="19878" y1="86230" x2="19878" y2="86230"/>
                        <a14:foregroundMark x1="16319" y1="88086" x2="16319" y2="88086"/>
                        <a14:foregroundMark x1="10503" y1="85498" x2="10503" y2="85498"/>
                        <a14:foregroundMark x1="9288" y1="84717" x2="9288" y2="84717"/>
                        <a14:foregroundMark x1="11198" y1="84717" x2="11198" y2="84717"/>
                        <a14:foregroundMark x1="12674" y1="84863" x2="12674" y2="84863"/>
                        <a14:foregroundMark x1="17014" y1="90381" x2="17014" y2="90381"/>
                        <a14:foregroundMark x1="31076" y1="90674" x2="31076" y2="90674"/>
                        <a14:foregroundMark x1="69618" y1="90869" x2="69618" y2="90869"/>
                        <a14:foregroundMark x1="90799" y1="87598" x2="90799" y2="87598"/>
                        <a14:foregroundMark x1="83507" y1="90820" x2="83507" y2="90820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450" b="8000"/>
          <a:stretch>
            <a:fillRect/>
          </a:stretch>
        </p:blipFill>
        <p:spPr bwMode="auto">
          <a:xfrm>
            <a:off x="0" y="1567861"/>
            <a:ext cx="9144000" cy="529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กลุ่ม 1"/>
          <p:cNvGrpSpPr/>
          <p:nvPr/>
        </p:nvGrpSpPr>
        <p:grpSpPr>
          <a:xfrm>
            <a:off x="395536" y="548680"/>
            <a:ext cx="8308698" cy="5851617"/>
            <a:chOff x="467544" y="660142"/>
            <a:chExt cx="8308698" cy="5851617"/>
          </a:xfrm>
        </p:grpSpPr>
        <p:pic>
          <p:nvPicPr>
            <p:cNvPr id="25" name="รูปภาพ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7544" y="2327386"/>
              <a:ext cx="2620657" cy="1965710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</p:spPr>
        </p:pic>
        <p:pic>
          <p:nvPicPr>
            <p:cNvPr id="16" name="รูปภาพ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88024" y="660142"/>
              <a:ext cx="1920875" cy="1440815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</p:spPr>
        </p:pic>
        <p:pic>
          <p:nvPicPr>
            <p:cNvPr id="18" name="รูปภาพ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857877" y="665857"/>
              <a:ext cx="1913255" cy="1435100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</p:spPr>
        </p:pic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7544" y="4546048"/>
              <a:ext cx="2620657" cy="1965710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</p:spPr>
        </p:pic>
        <p:pic>
          <p:nvPicPr>
            <p:cNvPr id="27" name="รูปภาพ 2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319026" y="2327387"/>
              <a:ext cx="2620658" cy="1965710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</p:spPr>
        </p:pic>
        <p:pic>
          <p:nvPicPr>
            <p:cNvPr id="35" name="รูปภาพ 3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155584" y="4546049"/>
              <a:ext cx="2620658" cy="1965710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</p:spPr>
        </p:pic>
        <p:pic>
          <p:nvPicPr>
            <p:cNvPr id="36" name="รูปภาพ 3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319026" y="4546048"/>
              <a:ext cx="2620657" cy="1965710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</p:spPr>
        </p:pic>
        <p:pic>
          <p:nvPicPr>
            <p:cNvPr id="37" name="รูปภาพ 3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150475" y="2327386"/>
              <a:ext cx="2620657" cy="1965710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</p:spPr>
        </p:pic>
        <p:sp>
          <p:nvSpPr>
            <p:cNvPr id="13" name="กล่องข้อความ 12"/>
            <p:cNvSpPr txBox="1"/>
            <p:nvPr/>
          </p:nvSpPr>
          <p:spPr>
            <a:xfrm>
              <a:off x="814756" y="992807"/>
              <a:ext cx="3600400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2800" b="1" dirty="0">
                  <a:effectLst/>
                  <a:latin typeface="TH Chakra Petch" panose="02000506000000020004" pitchFamily="2" charset="-34"/>
                  <a:ea typeface="Calibri" panose="020F0502020204030204" pitchFamily="34" charset="0"/>
                  <a:cs typeface="TH Chakra Petch" panose="02000506000000020004" pitchFamily="2" charset="-34"/>
                </a:rPr>
                <a:t>ติดตาม ตรวจเยี่ยมแปลงเกษตรกรในพื้นที่</a:t>
              </a:r>
              <a:endParaRPr lang="th-TH" sz="2800" b="1" dirty="0">
                <a:latin typeface="TH Chakra Petch" panose="02000506000000020004" pitchFamily="2" charset="-34"/>
                <a:cs typeface="TH Chakra Petch" panose="02000506000000020004" pitchFamily="2" charset="-34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aamskw (@hZhSISxpj8CRSjc) / X"/>
          <p:cNvPicPr>
            <a:picLocks noChangeAspect="1" noChangeArrowheads="1"/>
          </p:cNvPicPr>
          <p:nvPr/>
        </p:nvPicPr>
        <p:blipFill rotWithShape="1">
          <a:blip r:embed="rId1">
            <a:alphaModFix amt="35000"/>
            <a:clrChange>
              <a:clrFrom>
                <a:srgbClr val="E7E0DA"/>
              </a:clrFrom>
              <a:clrTo>
                <a:srgbClr val="E7E0D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62598" b="90820" l="9115" r="90799">
                        <a14:foregroundMark x1="13281" y1="77881" x2="13281" y2="77881"/>
                        <a14:foregroundMark x1="14063" y1="77100" x2="14063" y2="77100"/>
                        <a14:foregroundMark x1="14149" y1="74805" x2="14149" y2="74805"/>
                        <a14:foregroundMark x1="10938" y1="74609" x2="10938" y2="74609"/>
                        <a14:foregroundMark x1="13455" y1="78271" x2="13455" y2="78271"/>
                        <a14:foregroundMark x1="15017" y1="86719" x2="15017" y2="86719"/>
                        <a14:foregroundMark x1="19878" y1="86230" x2="19878" y2="86230"/>
                        <a14:foregroundMark x1="16319" y1="88086" x2="16319" y2="88086"/>
                        <a14:foregroundMark x1="10503" y1="85498" x2="10503" y2="85498"/>
                        <a14:foregroundMark x1="9288" y1="84717" x2="9288" y2="84717"/>
                        <a14:foregroundMark x1="11198" y1="84717" x2="11198" y2="84717"/>
                        <a14:foregroundMark x1="12674" y1="84863" x2="12674" y2="84863"/>
                        <a14:foregroundMark x1="17014" y1="90381" x2="17014" y2="90381"/>
                        <a14:foregroundMark x1="31076" y1="90674" x2="31076" y2="90674"/>
                        <a14:foregroundMark x1="69618" y1="90869" x2="69618" y2="90869"/>
                        <a14:foregroundMark x1="90799" y1="87598" x2="90799" y2="87598"/>
                        <a14:foregroundMark x1="83507" y1="90820" x2="83507" y2="90820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450" b="8000"/>
          <a:stretch>
            <a:fillRect/>
          </a:stretch>
        </p:blipFill>
        <p:spPr bwMode="auto">
          <a:xfrm>
            <a:off x="0" y="1567861"/>
            <a:ext cx="9144000" cy="529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กลุ่ม 45"/>
          <p:cNvGrpSpPr/>
          <p:nvPr/>
        </p:nvGrpSpPr>
        <p:grpSpPr>
          <a:xfrm>
            <a:off x="107504" y="188640"/>
            <a:ext cx="8746176" cy="6480720"/>
            <a:chOff x="107504" y="260648"/>
            <a:chExt cx="8746176" cy="6480720"/>
          </a:xfrm>
        </p:grpSpPr>
        <p:sp>
          <p:nvSpPr>
            <p:cNvPr id="4" name="กล่องข้อความ 3"/>
            <p:cNvSpPr txBox="1"/>
            <p:nvPr/>
          </p:nvSpPr>
          <p:spPr>
            <a:xfrm>
              <a:off x="467545" y="260648"/>
              <a:ext cx="8208912" cy="18158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en-US" sz="2800" b="1" dirty="0">
                  <a:latin typeface="TH Chakra Petch" panose="02000506000000020004" pitchFamily="2" charset="-34"/>
                  <a:cs typeface="TH Chakra Petch" panose="02000506000000020004" pitchFamily="2" charset="-34"/>
                </a:rPr>
                <a:t>2. </a:t>
              </a:r>
              <a:r>
                <a:rPr lang="th-TH" sz="2800" b="1" dirty="0">
                  <a:latin typeface="TH Chakra Petch" panose="02000506000000020004" pitchFamily="2" charset="-34"/>
                  <a:cs typeface="TH Chakra Petch" panose="02000506000000020004" pitchFamily="2" charset="-34"/>
                </a:rPr>
                <a:t>กิจกรรมพัฒนาโรงเรียนชาวนา (</a:t>
              </a:r>
              <a:r>
                <a:rPr lang="en-US" sz="2800" b="1" dirty="0">
                  <a:latin typeface="TH Chakra Petch" panose="02000506000000020004" pitchFamily="2" charset="-34"/>
                  <a:cs typeface="TH Chakra Petch" panose="02000506000000020004" pitchFamily="2" charset="-34"/>
                </a:rPr>
                <a:t>Farmer School) </a:t>
              </a:r>
              <a:r>
                <a:rPr lang="th-TH" sz="2800" b="1" dirty="0">
                  <a:latin typeface="TH Chakra Petch" panose="02000506000000020004" pitchFamily="2" charset="-34"/>
                  <a:cs typeface="TH Chakra Petch" panose="02000506000000020004" pitchFamily="2" charset="-34"/>
                </a:rPr>
                <a:t>ฐานที่ </a:t>
              </a:r>
              <a:r>
                <a:rPr lang="en-US" sz="2800" b="1" dirty="0">
                  <a:latin typeface="TH Chakra Petch" panose="02000506000000020004" pitchFamily="2" charset="-34"/>
                  <a:cs typeface="TH Chakra Petch" panose="02000506000000020004" pitchFamily="2" charset="-34"/>
                </a:rPr>
                <a:t>4 </a:t>
              </a:r>
              <a:r>
                <a:rPr lang="th-TH" sz="2800" b="1" dirty="0">
                  <a:latin typeface="TH Chakra Petch" panose="02000506000000020004" pitchFamily="2" charset="-34"/>
                  <a:cs typeface="TH Chakra Petch" panose="02000506000000020004" pitchFamily="2" charset="-34"/>
                </a:rPr>
                <a:t>“กระบวนการผลิตปุ๋ยอินทรีย์” </a:t>
              </a:r>
              <a:endParaRPr lang="th-TH" sz="2800" b="1" dirty="0">
                <a:latin typeface="TH Chakra Petch" panose="02000506000000020004" pitchFamily="2" charset="-34"/>
                <a:cs typeface="TH Chakra Petch" panose="02000506000000020004" pitchFamily="2" charset="-34"/>
              </a:endParaRPr>
            </a:p>
            <a:p>
              <a:pPr algn="thaiDist"/>
              <a:r>
                <a:rPr lang="th-TH" sz="2800" dirty="0">
                  <a:latin typeface="TH Chakra Petch" panose="02000506000000020004" pitchFamily="2" charset="-34"/>
                  <a:cs typeface="TH Chakra Petch" panose="02000506000000020004" pitchFamily="2" charset="-34"/>
                </a:rPr>
                <a:t>		ดำเนินการในพื้นที่โครงการเกษตรอ</a:t>
              </a:r>
              <a:r>
                <a:rPr lang="th-TH" sz="2800" dirty="0" err="1">
                  <a:latin typeface="TH Chakra Petch" panose="02000506000000020004" pitchFamily="2" charset="-34"/>
                  <a:cs typeface="TH Chakra Petch" panose="02000506000000020004" pitchFamily="2" charset="-34"/>
                </a:rPr>
                <a:t>ทิตยาทร</a:t>
              </a:r>
              <a:r>
                <a:rPr lang="th-TH" sz="2800" dirty="0">
                  <a:latin typeface="TH Chakra Petch" panose="02000506000000020004" pitchFamily="2" charset="-34"/>
                  <a:cs typeface="TH Chakra Petch" panose="02000506000000020004" pitchFamily="2" charset="-34"/>
                </a:rPr>
                <a:t> ซึ่งมีกิจกรรมต่างๆภายใน โรงเรียนชาวนาดังนี้   </a:t>
              </a:r>
              <a:endParaRPr lang="th-TH" sz="2800" dirty="0">
                <a:latin typeface="TH Chakra Petch" panose="02000506000000020004" pitchFamily="2" charset="-34"/>
                <a:cs typeface="TH Chakra Petch" panose="02000506000000020004" pitchFamily="2" charset="-34"/>
              </a:endParaRPr>
            </a:p>
          </p:txBody>
        </p:sp>
        <p:grpSp>
          <p:nvGrpSpPr>
            <p:cNvPr id="45" name="กลุ่ม 44"/>
            <p:cNvGrpSpPr/>
            <p:nvPr/>
          </p:nvGrpSpPr>
          <p:grpSpPr>
            <a:xfrm>
              <a:off x="107504" y="1556792"/>
              <a:ext cx="8746176" cy="5184576"/>
              <a:chOff x="146304" y="1484784"/>
              <a:chExt cx="8746176" cy="5184576"/>
            </a:xfrm>
          </p:grpSpPr>
          <p:pic>
            <p:nvPicPr>
              <p:cNvPr id="2050" name="Picture 2" descr="รูปกล่องโต้ตอบการ์ตูนวงกลม กล่องโต้ตอบวงกลมโฆษณาที่สร้างสรรค์  ไดอะล็อกฟองสบู่ โต้ตอบ PNG , กล่องโต้ตอบการตกแต่ง, กล่องโต้ตอบการ์ตูนวงกลม,  กล่องโต้ตอบวงกลมสร้างสรรค์ภาพ PNG และ เวกเตอร์ สำหรับการดาวน์โหลดฟรี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2222">
                            <a14:foregroundMark x1="25556" y1="25278" x2="25556" y2="25278"/>
                            <a14:foregroundMark x1="24167" y1="21944" x2="24167" y2="21944"/>
                            <a14:foregroundMark x1="92222" y1="48333" x2="92222" y2="48333"/>
                            <a14:foregroundMark x1="83056" y1="69444" x2="83056" y2="69444"/>
                            <a14:foregroundMark x1="66944" y1="18333" x2="66944" y2="18333"/>
                            <a14:foregroundMark x1="86944" y1="61111" x2="86944" y2="61111"/>
                            <a14:foregroundMark x1="61389" y1="86389" x2="61389" y2="86389"/>
                            <a14:foregroundMark x1="19722" y1="67222" x2="19722" y2="67222"/>
                            <a14:foregroundMark x1="17500" y1="61667" x2="17500" y2="61667"/>
                            <a14:foregroundMark x1="15833" y1="56111" x2="15833" y2="56111"/>
                            <a14:foregroundMark x1="16389" y1="43333" x2="16389" y2="43333"/>
                            <a14:backgroundMark x1="28056" y1="20556" x2="28056" y2="20556"/>
                            <a14:backgroundMark x1="70000" y1="84722" x2="70000" y2="84722"/>
                            <a14:backgroundMark x1="85278" y1="70556" x2="85278" y2="70556"/>
                            <a14:backgroundMark x1="88333" y1="64722" x2="88333" y2="64722"/>
                            <a14:backgroundMark x1="14167" y1="57500" x2="14167" y2="57500"/>
                            <a14:backgroundMark x1="25556" y1="19722" x2="25556" y2="19722"/>
                            <a14:backgroundMark x1="23889" y1="21667" x2="23889" y2="21667"/>
                            <a14:backgroundMark x1="14722" y1="66389" x2="14722" y2="66389"/>
                            <a14:backgroundMark x1="68611" y1="87222" x2="68611" y2="87222"/>
                            <a14:backgroundMark x1="78611" y1="81944" x2="78611" y2="81944"/>
                            <a14:backgroundMark x1="90000" y1="63056" x2="90000" y2="63056"/>
                            <a14:backgroundMark x1="89444" y1="67222" x2="89444" y2="67222"/>
                            <a14:backgroundMark x1="91389" y1="57778" x2="91389" y2="57778"/>
                            <a14:backgroundMark x1="92222" y1="53056" x2="92222" y2="53056"/>
                            <a14:backgroundMark x1="92222" y1="47500" x2="92222" y2="47500"/>
                            <a14:backgroundMark x1="92500" y1="50000" x2="92500" y2="50000"/>
                            <a14:backgroundMark x1="92778" y1="48611" x2="92778" y2="48611"/>
                            <a14:backgroundMark x1="92222" y1="48889" x2="92222" y2="48889"/>
                            <a14:backgroundMark x1="91667" y1="48889" x2="91667" y2="48889"/>
                            <a14:backgroundMark x1="92222" y1="48611" x2="92222" y2="48611"/>
                            <a14:backgroundMark x1="44722" y1="88889" x2="44722" y2="88889"/>
                            <a14:backgroundMark x1="34722" y1="88333" x2="34722" y2="88333"/>
                            <a14:backgroundMark x1="25000" y1="80833" x2="25000" y2="80833"/>
                            <a14:backgroundMark x1="18611" y1="73889" x2="18611" y2="73889"/>
                            <a14:backgroundMark x1="16944" y1="70000" x2="16944" y2="700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6304" y="1484784"/>
                <a:ext cx="4024643" cy="38884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44" name="กลุ่ม 43"/>
              <p:cNvGrpSpPr/>
              <p:nvPr/>
            </p:nvGrpSpPr>
            <p:grpSpPr>
              <a:xfrm>
                <a:off x="332647" y="1687808"/>
                <a:ext cx="8559833" cy="4981552"/>
                <a:chOff x="332647" y="1636151"/>
                <a:chExt cx="8559833" cy="4981552"/>
              </a:xfrm>
            </p:grpSpPr>
            <p:pic>
              <p:nvPicPr>
                <p:cNvPr id="14" name="รูปภาพ 13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15169" y="2004394"/>
                  <a:ext cx="3008765" cy="2849211"/>
                </a:xfrm>
                <a:prstGeom prst="flowChartConnector">
                  <a:avLst/>
                </a:prstGeom>
                <a:effectLst>
                  <a:softEdge rad="63500"/>
                </a:effectLst>
              </p:spPr>
            </p:pic>
            <p:pic>
              <p:nvPicPr>
                <p:cNvPr id="6" name="รูปภาพ 5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2647" y="5533693"/>
                  <a:ext cx="1214925" cy="911399"/>
                </a:xfrm>
                <a:prstGeom prst="rect">
                  <a:avLst/>
                </a:prstGeom>
                <a:effectLst>
                  <a:softEdge rad="31750"/>
                </a:effectLst>
              </p:spPr>
            </p:pic>
            <p:sp>
              <p:nvSpPr>
                <p:cNvPr id="2" name="กล่องข้อความ 1"/>
                <p:cNvSpPr txBox="1"/>
                <p:nvPr/>
              </p:nvSpPr>
              <p:spPr>
                <a:xfrm>
                  <a:off x="3314407" y="1949898"/>
                  <a:ext cx="224939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dirty="0">
                      <a:latin typeface="TH Chakra Petch" panose="02000506000000020004" pitchFamily="2" charset="-34"/>
                      <a:cs typeface="TH Chakra Petch" panose="02000506000000020004" pitchFamily="2" charset="-34"/>
                    </a:rPr>
                    <a:t>1. </a:t>
                  </a:r>
                  <a:r>
                    <a:rPr lang="th-TH" sz="2400" b="1" dirty="0">
                      <a:latin typeface="TH Chakra Petch" panose="02000506000000020004" pitchFamily="2" charset="-34"/>
                      <a:cs typeface="TH Chakra Petch" panose="02000506000000020004" pitchFamily="2" charset="-34"/>
                    </a:rPr>
                    <a:t>ดูแล ทำความสะอาด</a:t>
                  </a:r>
                  <a:endParaRPr lang="th-TH" sz="2400" b="1" dirty="0">
                    <a:latin typeface="TH Chakra Petch" panose="02000506000000020004" pitchFamily="2" charset="-34"/>
                    <a:cs typeface="TH Chakra Petch" panose="02000506000000020004" pitchFamily="2" charset="-34"/>
                  </a:endParaRPr>
                </a:p>
              </p:txBody>
            </p:sp>
            <p:sp>
              <p:nvSpPr>
                <p:cNvPr id="15" name="กล่องข้อความ 14"/>
                <p:cNvSpPr txBox="1"/>
                <p:nvPr/>
              </p:nvSpPr>
              <p:spPr>
                <a:xfrm>
                  <a:off x="3491880" y="2357662"/>
                  <a:ext cx="4621777" cy="34163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dirty="0">
                      <a:latin typeface="TH Chakra Petch" panose="02000506000000020004" pitchFamily="2" charset="-34"/>
                      <a:cs typeface="TH Chakra Petch" panose="02000506000000020004" pitchFamily="2" charset="-34"/>
                    </a:rPr>
                    <a:t>2. </a:t>
                  </a:r>
                  <a:r>
                    <a:rPr lang="th-TH" sz="2400" b="1" dirty="0">
                      <a:latin typeface="TH Chakra Petch" panose="02000506000000020004" pitchFamily="2" charset="-34"/>
                      <a:cs typeface="TH Chakra Petch" panose="02000506000000020004" pitchFamily="2" charset="-34"/>
                    </a:rPr>
                    <a:t>จัดทำและติดตั้งป้ายไวนิลใหม่ ดังนี้ </a:t>
                  </a:r>
                  <a:endParaRPr lang="th-TH" sz="2400" b="1" dirty="0">
                    <a:latin typeface="TH Chakra Petch" panose="02000506000000020004" pitchFamily="2" charset="-34"/>
                    <a:cs typeface="TH Chakra Petch" panose="02000506000000020004" pitchFamily="2" charset="-34"/>
                  </a:endParaRPr>
                </a:p>
                <a:p>
                  <a:r>
                    <a:rPr lang="th-TH" sz="2400" b="1" dirty="0">
                      <a:latin typeface="TH Chakra Petch" panose="02000506000000020004" pitchFamily="2" charset="-34"/>
                      <a:cs typeface="TH Chakra Petch" panose="02000506000000020004" pitchFamily="2" charset="-34"/>
                    </a:rPr>
                    <a:t>	- แหนแดง ปุ๋ยชีวภาพตัวจิ๋ว</a:t>
                  </a:r>
                  <a:endParaRPr lang="th-TH" sz="2400" b="1" dirty="0">
                    <a:latin typeface="TH Chakra Petch" panose="02000506000000020004" pitchFamily="2" charset="-34"/>
                    <a:cs typeface="TH Chakra Petch" panose="02000506000000020004" pitchFamily="2" charset="-34"/>
                  </a:endParaRPr>
                </a:p>
                <a:p>
                  <a:r>
                    <a:rPr lang="th-TH" sz="2400" b="1" dirty="0">
                      <a:latin typeface="TH Chakra Petch" panose="02000506000000020004" pitchFamily="2" charset="-34"/>
                      <a:cs typeface="TH Chakra Petch" panose="02000506000000020004" pitchFamily="2" charset="-34"/>
                    </a:rPr>
                    <a:t>	- การใช้ปุ๋ยตามค่าวิเคราะห์ดิน</a:t>
                  </a:r>
                  <a:endParaRPr lang="th-TH" sz="2400" b="1" dirty="0">
                    <a:latin typeface="TH Chakra Petch" panose="02000506000000020004" pitchFamily="2" charset="-34"/>
                    <a:cs typeface="TH Chakra Petch" panose="02000506000000020004" pitchFamily="2" charset="-34"/>
                  </a:endParaRPr>
                </a:p>
                <a:p>
                  <a:r>
                    <a:rPr lang="th-TH" sz="2400" b="1" dirty="0">
                      <a:latin typeface="TH Chakra Petch" panose="02000506000000020004" pitchFamily="2" charset="-34"/>
                      <a:cs typeface="TH Chakra Petch" panose="02000506000000020004" pitchFamily="2" charset="-34"/>
                    </a:rPr>
                    <a:t>	- ปุ๋ย </a:t>
                  </a:r>
                  <a:endParaRPr lang="th-TH" sz="2400" b="1" dirty="0">
                    <a:latin typeface="TH Chakra Petch" panose="02000506000000020004" pitchFamily="2" charset="-34"/>
                    <a:cs typeface="TH Chakra Petch" panose="02000506000000020004" pitchFamily="2" charset="-34"/>
                  </a:endParaRPr>
                </a:p>
                <a:p>
                  <a:r>
                    <a:rPr lang="th-TH" sz="2400" b="1" dirty="0">
                      <a:latin typeface="TH Chakra Petch" panose="02000506000000020004" pitchFamily="2" charset="-34"/>
                      <a:cs typeface="TH Chakra Petch" panose="02000506000000020004" pitchFamily="2" charset="-34"/>
                    </a:rPr>
                    <a:t>	- ปุ๋ยสั่งตัด</a:t>
                  </a:r>
                  <a:endParaRPr lang="th-TH" sz="2400" b="1" dirty="0">
                    <a:latin typeface="TH Chakra Petch" panose="02000506000000020004" pitchFamily="2" charset="-34"/>
                    <a:cs typeface="TH Chakra Petch" panose="02000506000000020004" pitchFamily="2" charset="-34"/>
                  </a:endParaRPr>
                </a:p>
                <a:p>
                  <a:r>
                    <a:rPr lang="th-TH" sz="2400" b="1" dirty="0">
                      <a:latin typeface="TH Chakra Petch" panose="02000506000000020004" pitchFamily="2" charset="-34"/>
                      <a:cs typeface="TH Chakra Petch" panose="02000506000000020004" pitchFamily="2" charset="-34"/>
                    </a:rPr>
                    <a:t>	- ปุ๋ยอินทรีย์</a:t>
                  </a:r>
                  <a:endParaRPr lang="th-TH" sz="2400" b="1" dirty="0">
                    <a:latin typeface="TH Chakra Petch" panose="02000506000000020004" pitchFamily="2" charset="-34"/>
                    <a:cs typeface="TH Chakra Petch" panose="02000506000000020004" pitchFamily="2" charset="-34"/>
                  </a:endParaRPr>
                </a:p>
                <a:p>
                  <a:r>
                    <a:rPr lang="th-TH" sz="2400" b="1" dirty="0">
                      <a:latin typeface="TH Chakra Petch" panose="02000506000000020004" pitchFamily="2" charset="-34"/>
                      <a:cs typeface="TH Chakra Petch" panose="02000506000000020004" pitchFamily="2" charset="-34"/>
                    </a:rPr>
                    <a:t>	- การใช้ปุ๋ยอินทรีย์ตามค่าวิเคราะห์ดิน</a:t>
                  </a:r>
                  <a:endParaRPr lang="th-TH" sz="2400" b="1" dirty="0">
                    <a:latin typeface="TH Chakra Petch" panose="02000506000000020004" pitchFamily="2" charset="-34"/>
                    <a:cs typeface="TH Chakra Petch" panose="02000506000000020004" pitchFamily="2" charset="-34"/>
                  </a:endParaRPr>
                </a:p>
                <a:p>
                  <a:r>
                    <a:rPr lang="th-TH" sz="2400" b="1" dirty="0">
                      <a:latin typeface="TH Chakra Petch" panose="02000506000000020004" pitchFamily="2" charset="-34"/>
                      <a:cs typeface="TH Chakra Petch" panose="02000506000000020004" pitchFamily="2" charset="-34"/>
                    </a:rPr>
                    <a:t>	- โรงผลิตปุ๋ยหมักแบบเติมอากาศ เพื่อการผลิตพืชระบบเกษตรอินทรีย์	</a:t>
                  </a:r>
                  <a:endParaRPr lang="th-TH" sz="2400" b="1" dirty="0">
                    <a:latin typeface="TH Chakra Petch" panose="02000506000000020004" pitchFamily="2" charset="-34"/>
                    <a:cs typeface="TH Chakra Petch" panose="02000506000000020004" pitchFamily="2" charset="-34"/>
                  </a:endParaRPr>
                </a:p>
              </p:txBody>
            </p:sp>
            <p:pic>
              <p:nvPicPr>
                <p:cNvPr id="16" name="รูปภาพ 15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4182"/>
                <a:stretch>
                  <a:fillRect/>
                </a:stretch>
              </p:blipFill>
              <p:spPr>
                <a:xfrm>
                  <a:off x="1622805" y="5706304"/>
                  <a:ext cx="901772" cy="911399"/>
                </a:xfrm>
                <a:prstGeom prst="rect">
                  <a:avLst/>
                </a:prstGeom>
                <a:effectLst>
                  <a:softEdge rad="31750"/>
                </a:effectLst>
              </p:spPr>
            </p:pic>
            <p:pic>
              <p:nvPicPr>
                <p:cNvPr id="17" name="รูปภาพ 16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8442"/>
                <a:stretch>
                  <a:fillRect/>
                </a:stretch>
              </p:blipFill>
              <p:spPr>
                <a:xfrm>
                  <a:off x="1607277" y="4915536"/>
                  <a:ext cx="1224548" cy="749204"/>
                </a:xfrm>
                <a:prstGeom prst="rect">
                  <a:avLst/>
                </a:prstGeom>
                <a:effectLst>
                  <a:softEdge rad="31750"/>
                </a:effectLst>
              </p:spPr>
            </p:pic>
            <p:pic>
              <p:nvPicPr>
                <p:cNvPr id="18" name="รูปภาพ 17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8859" y="4732554"/>
                  <a:ext cx="998713" cy="749204"/>
                </a:xfrm>
                <a:prstGeom prst="rect">
                  <a:avLst/>
                </a:prstGeom>
                <a:effectLst>
                  <a:softEdge rad="31750"/>
                </a:effectLst>
              </p:spPr>
            </p:pic>
            <p:pic>
              <p:nvPicPr>
                <p:cNvPr id="5" name="รูปภาพ 4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sharpenSoften amount="5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63458" y="1636151"/>
                  <a:ext cx="709059" cy="1059248"/>
                </a:xfrm>
                <a:prstGeom prst="rect">
                  <a:avLst/>
                </a:prstGeom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19" name="รูปภาพ 18"/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sharpenSoften amount="5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66576" y="2748620"/>
                  <a:ext cx="721480" cy="1069076"/>
                </a:xfrm>
                <a:prstGeom prst="rect">
                  <a:avLst/>
                </a:prstGeom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21" name="รูปภาพ 20"/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sharpenSoften amount="5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50661" y="1636151"/>
                  <a:ext cx="720636" cy="1059248"/>
                </a:xfrm>
                <a:prstGeom prst="rect">
                  <a:avLst/>
                </a:prstGeom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23" name="รูปภาพ 22"/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sharpenSoften amount="5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80679" y="2748620"/>
                  <a:ext cx="733164" cy="1069076"/>
                </a:xfrm>
                <a:prstGeom prst="rect">
                  <a:avLst/>
                </a:prstGeom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33" name="รูปภาพ 32"/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sharpenSoften amount="5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75320" y="3950747"/>
                  <a:ext cx="712900" cy="1059248"/>
                </a:xfrm>
                <a:prstGeom prst="rect">
                  <a:avLst/>
                </a:prstGeom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35" name="รูปภาพ 34"/>
                <p:cNvPicPr>
                  <a:picLocks noChangeAspect="1"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161059" y="3936525"/>
                  <a:ext cx="731421" cy="1076651"/>
                </a:xfrm>
                <a:prstGeom prst="rect">
                  <a:avLst/>
                </a:prstGeom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37" name="รูปภาพ 36"/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BEBA8EAE-BF5A-486C-A8C5-ECC9F3942E4B}">
                      <a14:imgProps xmlns:a14="http://schemas.microsoft.com/office/drawing/2010/main">
                        <a14:imgLayer r:embed="rId22">
                          <a14:imgEffect>
                            <a14:sharpenSoften amount="5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44795" y="3521359"/>
                  <a:ext cx="720636" cy="1063519"/>
                </a:xfrm>
                <a:prstGeom prst="rect">
                  <a:avLst/>
                </a:prstGeom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43" name="กล่องข้อความ 42"/>
                <p:cNvSpPr txBox="1"/>
                <p:nvPr/>
              </p:nvSpPr>
              <p:spPr>
                <a:xfrm>
                  <a:off x="2531053" y="5682899"/>
                  <a:ext cx="477608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dirty="0">
                      <a:latin typeface="TH Chakra Petch" panose="02000506000000020004" pitchFamily="2" charset="-34"/>
                      <a:cs typeface="TH Chakra Petch" panose="02000506000000020004" pitchFamily="2" charset="-34"/>
                    </a:rPr>
                    <a:t>3. </a:t>
                  </a:r>
                  <a:r>
                    <a:rPr lang="th-TH" sz="2400" b="1" dirty="0">
                      <a:latin typeface="TH Chakra Petch" panose="02000506000000020004" pitchFamily="2" charset="-34"/>
                      <a:cs typeface="TH Chakra Petch" panose="02000506000000020004" pitchFamily="2" charset="-34"/>
                    </a:rPr>
                    <a:t>วิทยากรประจำฐาน เพื่อให้ความรู้ทางด้านวิชาการ</a:t>
                  </a:r>
                  <a:endParaRPr lang="th-TH" sz="2400" b="1" dirty="0">
                    <a:latin typeface="TH Chakra Petch" panose="02000506000000020004" pitchFamily="2" charset="-34"/>
                    <a:cs typeface="TH Chakra Petch" panose="02000506000000020004" pitchFamily="2" charset="-34"/>
                  </a:endParaRPr>
                </a:p>
              </p:txBody>
            </p:sp>
          </p:grpSp>
          <p:pic>
            <p:nvPicPr>
              <p:cNvPr id="2052" name="Picture 4" descr="คิดถึง…พ่อหลวง ซแรย์ อทิตยา โรงเรียนชาวนา ตามรอยเท้าพ่อ - Nairobroo"/>
              <p:cNvPicPr>
                <a:picLocks noChangeAspect="1" noChangeArrowheads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1708" y="3328374"/>
                <a:ext cx="1175864" cy="1100210"/>
              </a:xfrm>
              <a:prstGeom prst="ellipse">
                <a:avLst/>
              </a:prstGeom>
              <a:noFill/>
              <a:effectLst>
                <a:softEdge rad="63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aamskw (@hZhSISxpj8CRSjc) / X"/>
          <p:cNvPicPr>
            <a:picLocks noChangeAspect="1" noChangeArrowheads="1"/>
          </p:cNvPicPr>
          <p:nvPr/>
        </p:nvPicPr>
        <p:blipFill rotWithShape="1">
          <a:blip r:embed="rId1">
            <a:alphaModFix amt="35000"/>
            <a:clrChange>
              <a:clrFrom>
                <a:srgbClr val="E7E0DA"/>
              </a:clrFrom>
              <a:clrTo>
                <a:srgbClr val="E7E0D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62598" b="90820" l="9115" r="90799">
                        <a14:foregroundMark x1="13281" y1="77881" x2="13281" y2="77881"/>
                        <a14:foregroundMark x1="14063" y1="77100" x2="14063" y2="77100"/>
                        <a14:foregroundMark x1="14149" y1="74805" x2="14149" y2="74805"/>
                        <a14:foregroundMark x1="10938" y1="74609" x2="10938" y2="74609"/>
                        <a14:foregroundMark x1="13455" y1="78271" x2="13455" y2="78271"/>
                        <a14:foregroundMark x1="15017" y1="86719" x2="15017" y2="86719"/>
                        <a14:foregroundMark x1="19878" y1="86230" x2="19878" y2="86230"/>
                        <a14:foregroundMark x1="16319" y1="88086" x2="16319" y2="88086"/>
                        <a14:foregroundMark x1="10503" y1="85498" x2="10503" y2="85498"/>
                        <a14:foregroundMark x1="9288" y1="84717" x2="9288" y2="84717"/>
                        <a14:foregroundMark x1="11198" y1="84717" x2="11198" y2="84717"/>
                        <a14:foregroundMark x1="12674" y1="84863" x2="12674" y2="84863"/>
                        <a14:foregroundMark x1="17014" y1="90381" x2="17014" y2="90381"/>
                        <a14:foregroundMark x1="31076" y1="90674" x2="31076" y2="90674"/>
                        <a14:foregroundMark x1="69618" y1="90869" x2="69618" y2="90869"/>
                        <a14:foregroundMark x1="90799" y1="87598" x2="90799" y2="87598"/>
                        <a14:foregroundMark x1="83507" y1="90820" x2="83507" y2="90820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450" b="8000"/>
          <a:stretch>
            <a:fillRect/>
          </a:stretch>
        </p:blipFill>
        <p:spPr bwMode="auto">
          <a:xfrm>
            <a:off x="0" y="1567861"/>
            <a:ext cx="9144000" cy="529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กล่องข้อความ 6"/>
          <p:cNvSpPr txBox="1"/>
          <p:nvPr/>
        </p:nvSpPr>
        <p:spPr>
          <a:xfrm>
            <a:off x="431540" y="980728"/>
            <a:ext cx="46714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rgbClr val="00000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งบประมาณที่ได้รับและการ เบิกจ่าย</a:t>
            </a:r>
            <a:endParaRPr lang="th-TH" sz="3200" b="1" dirty="0">
              <a:solidFill>
                <a:srgbClr val="00000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graphicFrame>
        <p:nvGraphicFramePr>
          <p:cNvPr id="8" name="ตาราง 7"/>
          <p:cNvGraphicFramePr>
            <a:graphicFrameLocks noGrp="1"/>
          </p:cNvGraphicFramePr>
          <p:nvPr/>
        </p:nvGraphicFramePr>
        <p:xfrm>
          <a:off x="431540" y="2141567"/>
          <a:ext cx="8280920" cy="263149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068452"/>
                <a:gridCol w="1764197"/>
                <a:gridCol w="1440160"/>
                <a:gridCol w="1008111"/>
              </a:tblGrid>
              <a:tr h="886188">
                <a:tc>
                  <a:txBody>
                    <a:bodyPr/>
                    <a:lstStyle/>
                    <a:p>
                      <a:r>
                        <a:rPr lang="th-TH" sz="2800" dirty="0">
                          <a:solidFill>
                            <a:schemeClr val="tx1"/>
                          </a:solidFill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โครงการ/กิจกรรม</a:t>
                      </a:r>
                      <a:endParaRPr lang="th-TH" sz="2800" dirty="0">
                        <a:solidFill>
                          <a:schemeClr val="tx1"/>
                        </a:solidFill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solidFill>
                            <a:schemeClr val="tx1"/>
                          </a:solidFill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งบประมาณที่ได้รับ</a:t>
                      </a:r>
                      <a:endParaRPr lang="th-TH" sz="2800" dirty="0">
                        <a:solidFill>
                          <a:schemeClr val="tx1"/>
                        </a:solidFill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solidFill>
                            <a:schemeClr val="tx1"/>
                          </a:solidFill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ที่เบิกจ่าย</a:t>
                      </a:r>
                      <a:endParaRPr lang="th-TH" sz="2800" dirty="0">
                        <a:solidFill>
                          <a:schemeClr val="tx1"/>
                        </a:solidFill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solidFill>
                            <a:schemeClr val="tx1"/>
                          </a:solidFill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คิดเป็น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%</a:t>
                      </a:r>
                      <a:endParaRPr lang="th-TH" sz="2800" dirty="0">
                        <a:solidFill>
                          <a:schemeClr val="tx1"/>
                        </a:solidFill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86614"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โครงการด้านการพัฒนาและส่งเสริม</a:t>
                      </a:r>
                      <a:endParaRPr lang="th-TH" sz="2800" b="1" dirty="0"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  <a:p>
                      <a:pPr algn="ctr"/>
                      <a:r>
                        <a:rPr lang="th-TH" sz="2800" b="1" dirty="0"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เกษตรอินทรีย์อย่างครบวงจรและยั่งยืน</a:t>
                      </a:r>
                      <a:endParaRPr lang="th-TH" sz="2800" b="1" dirty="0"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  <a:p>
                      <a:pPr algn="ctr"/>
                      <a:r>
                        <a:rPr lang="th-TH" sz="2800" b="1" dirty="0"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(งบพัฒนาจังหวัดสุรินทร์)</a:t>
                      </a:r>
                      <a:endParaRPr lang="th-TH" sz="2800" b="1" dirty="0"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solidFill>
                            <a:schemeClr val="tx1"/>
                          </a:solidFill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1,095,000</a:t>
                      </a:r>
                      <a:endParaRPr lang="th-TH" sz="2800" dirty="0">
                        <a:solidFill>
                          <a:schemeClr val="tx1"/>
                        </a:solidFill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2800" dirty="0">
                        <a:solidFill>
                          <a:schemeClr val="tx1"/>
                        </a:solidFill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2800" dirty="0">
                        <a:solidFill>
                          <a:schemeClr val="tx1"/>
                        </a:solidFill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aamskw (@hZhSISxpj8CRSjc) / X"/>
          <p:cNvPicPr>
            <a:picLocks noChangeAspect="1" noChangeArrowheads="1"/>
          </p:cNvPicPr>
          <p:nvPr/>
        </p:nvPicPr>
        <p:blipFill rotWithShape="1">
          <a:blip r:embed="rId1">
            <a:alphaModFix amt="35000"/>
            <a:clrChange>
              <a:clrFrom>
                <a:srgbClr val="E7E0DA"/>
              </a:clrFrom>
              <a:clrTo>
                <a:srgbClr val="E7E0D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62598" b="90820" l="9115" r="90799">
                        <a14:foregroundMark x1="13281" y1="77881" x2="13281" y2="77881"/>
                        <a14:foregroundMark x1="14063" y1="77100" x2="14063" y2="77100"/>
                        <a14:foregroundMark x1="14149" y1="74805" x2="14149" y2="74805"/>
                        <a14:foregroundMark x1="10938" y1="74609" x2="10938" y2="74609"/>
                        <a14:foregroundMark x1="13455" y1="78271" x2="13455" y2="78271"/>
                        <a14:foregroundMark x1="15017" y1="86719" x2="15017" y2="86719"/>
                        <a14:foregroundMark x1="19878" y1="86230" x2="19878" y2="86230"/>
                        <a14:foregroundMark x1="16319" y1="88086" x2="16319" y2="88086"/>
                        <a14:foregroundMark x1="10503" y1="85498" x2="10503" y2="85498"/>
                        <a14:foregroundMark x1="9288" y1="84717" x2="9288" y2="84717"/>
                        <a14:foregroundMark x1="11198" y1="84717" x2="11198" y2="84717"/>
                        <a14:foregroundMark x1="12674" y1="84863" x2="12674" y2="84863"/>
                        <a14:foregroundMark x1="17014" y1="90381" x2="17014" y2="90381"/>
                        <a14:foregroundMark x1="31076" y1="90674" x2="31076" y2="90674"/>
                        <a14:foregroundMark x1="69618" y1="90869" x2="69618" y2="90869"/>
                        <a14:foregroundMark x1="90799" y1="87598" x2="90799" y2="87598"/>
                        <a14:foregroundMark x1="83507" y1="90820" x2="83507" y2="90820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450" b="8000"/>
          <a:stretch>
            <a:fillRect/>
          </a:stretch>
        </p:blipFill>
        <p:spPr bwMode="auto">
          <a:xfrm>
            <a:off x="0" y="1567861"/>
            <a:ext cx="9144000" cy="529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กลุ่ม 32"/>
          <p:cNvGrpSpPr/>
          <p:nvPr/>
        </p:nvGrpSpPr>
        <p:grpSpPr>
          <a:xfrm>
            <a:off x="306638" y="404664"/>
            <a:ext cx="8565902" cy="6316135"/>
            <a:chOff x="306638" y="404664"/>
            <a:chExt cx="8565902" cy="6316135"/>
          </a:xfrm>
        </p:grpSpPr>
        <p:sp>
          <p:nvSpPr>
            <p:cNvPr id="4" name="กล่องข้อความ 3"/>
            <p:cNvSpPr txBox="1"/>
            <p:nvPr/>
          </p:nvSpPr>
          <p:spPr>
            <a:xfrm>
              <a:off x="611560" y="404664"/>
              <a:ext cx="7992888" cy="52629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en-US" sz="2800" b="1" dirty="0">
                  <a:latin typeface="TH Chakra Petch" panose="02000506000000020004" pitchFamily="2" charset="-34"/>
                  <a:cs typeface="TH Chakra Petch" panose="02000506000000020004" pitchFamily="2" charset="-34"/>
                </a:rPr>
                <a:t>3. </a:t>
              </a:r>
              <a:r>
                <a:rPr lang="th-TH" sz="2800" b="1" dirty="0">
                  <a:latin typeface="TH Chakra Petch" panose="02000506000000020004" pitchFamily="2" charset="-34"/>
                  <a:cs typeface="TH Chakra Petch" panose="02000506000000020004" pitchFamily="2" charset="-34"/>
                </a:rPr>
                <a:t>กิจกรรมการพัฒนาศักยภาพพืชเศรษฐกิจทางเลือกใหม่ (องุ่น) </a:t>
              </a:r>
              <a:endParaRPr lang="th-TH" sz="2800" b="1" dirty="0">
                <a:latin typeface="TH Chakra Petch" panose="02000506000000020004" pitchFamily="2" charset="-34"/>
                <a:cs typeface="TH Chakra Petch" panose="02000506000000020004" pitchFamily="2" charset="-34"/>
              </a:endParaRPr>
            </a:p>
            <a:p>
              <a:pPr algn="thaiDist"/>
              <a:r>
                <a:rPr lang="th-TH" sz="2800" b="1" dirty="0">
                  <a:latin typeface="TH Chakra Petch" panose="02000506000000020004" pitchFamily="2" charset="-34"/>
                  <a:cs typeface="TH Chakra Petch" panose="02000506000000020004" pitchFamily="2" charset="-34"/>
                </a:rPr>
                <a:t>	แปลงต้นแบบการผลิตไม้ผลเศรษฐกิจทางเลือกใหม่ (องุ่น) ในระบบการปฏิบัติทางการเกษตรที่ดี ( </a:t>
              </a:r>
              <a:r>
                <a:rPr lang="en-US" sz="2800" b="1" dirty="0">
                  <a:latin typeface="TH Chakra Petch" panose="02000506000000020004" pitchFamily="2" charset="-34"/>
                  <a:cs typeface="TH Chakra Petch" panose="02000506000000020004" pitchFamily="2" charset="-34"/>
                </a:rPr>
                <a:t>GAP ) </a:t>
              </a:r>
              <a:r>
                <a:rPr lang="th-TH" sz="2800" b="1" dirty="0">
                  <a:latin typeface="TH Chakra Petch" panose="02000506000000020004" pitchFamily="2" charset="-34"/>
                  <a:cs typeface="TH Chakra Petch" panose="02000506000000020004" pitchFamily="2" charset="-34"/>
                </a:rPr>
                <a:t>ของพื้นที่ภาคตะวันออกเฉียงเหนือตอนล่าง </a:t>
              </a:r>
              <a:endParaRPr lang="th-TH" sz="2800" b="1" dirty="0">
                <a:latin typeface="TH Chakra Petch" panose="02000506000000020004" pitchFamily="2" charset="-34"/>
                <a:cs typeface="TH Chakra Petch" panose="02000506000000020004" pitchFamily="2" charset="-34"/>
              </a:endParaRPr>
            </a:p>
            <a:p>
              <a:pPr algn="thaiDist"/>
              <a:r>
                <a:rPr lang="th-TH" sz="2800" b="1" dirty="0">
                  <a:latin typeface="TH Chakra Petch" panose="02000506000000020004" pitchFamily="2" charset="-34"/>
                  <a:cs typeface="TH Chakra Petch" panose="02000506000000020004" pitchFamily="2" charset="-34"/>
                </a:rPr>
                <a:t>	ผลการดำเนินงาน</a:t>
              </a:r>
              <a:endParaRPr lang="th-TH" sz="2800" b="1" dirty="0">
                <a:latin typeface="TH Chakra Petch" panose="02000506000000020004" pitchFamily="2" charset="-34"/>
                <a:cs typeface="TH Chakra Petch" panose="02000506000000020004" pitchFamily="2" charset="-34"/>
              </a:endParaRPr>
            </a:p>
            <a:p>
              <a:pPr algn="thaiDist"/>
              <a:r>
                <a:rPr lang="th-TH" sz="2800" b="1" dirty="0">
                  <a:latin typeface="TH Chakra Petch" panose="02000506000000020004" pitchFamily="2" charset="-34"/>
                  <a:cs typeface="TH Chakra Petch" panose="02000506000000020004" pitchFamily="2" charset="-34"/>
                </a:rPr>
                <a:t>		</a:t>
              </a:r>
              <a:r>
                <a:rPr lang="en-US" sz="2800" b="1" dirty="0">
                  <a:latin typeface="TH Chakra Petch" panose="02000506000000020004" pitchFamily="2" charset="-34"/>
                  <a:cs typeface="TH Chakra Petch" panose="02000506000000020004" pitchFamily="2" charset="-34"/>
                </a:rPr>
                <a:t>1.</a:t>
              </a:r>
              <a:r>
                <a:rPr lang="th-TH" sz="2800" b="1" dirty="0">
                  <a:latin typeface="TH Chakra Petch" panose="02000506000000020004" pitchFamily="2" charset="-34"/>
                  <a:cs typeface="TH Chakra Petch" panose="02000506000000020004" pitchFamily="2" charset="-34"/>
                </a:rPr>
                <a:t> ซ่อมแซมโรงเรือนองุ่น </a:t>
              </a:r>
              <a:endParaRPr lang="th-TH" sz="2800" b="1" dirty="0">
                <a:latin typeface="TH Chakra Petch" panose="02000506000000020004" pitchFamily="2" charset="-34"/>
                <a:cs typeface="TH Chakra Petch" panose="02000506000000020004" pitchFamily="2" charset="-34"/>
              </a:endParaRPr>
            </a:p>
            <a:p>
              <a:pPr algn="thaiDist"/>
              <a:r>
                <a:rPr lang="th-TH" sz="2800" b="1" dirty="0">
                  <a:latin typeface="TH Chakra Petch" panose="02000506000000020004" pitchFamily="2" charset="-34"/>
                  <a:cs typeface="TH Chakra Petch" panose="02000506000000020004" pitchFamily="2" charset="-34"/>
                </a:rPr>
                <a:t>		</a:t>
              </a:r>
              <a:endParaRPr lang="en-US" sz="2800" b="1" dirty="0">
                <a:latin typeface="TH Chakra Petch" panose="02000506000000020004" pitchFamily="2" charset="-34"/>
                <a:cs typeface="TH Chakra Petch" panose="02000506000000020004" pitchFamily="2" charset="-34"/>
              </a:endParaRPr>
            </a:p>
            <a:p>
              <a:pPr algn="thaiDist"/>
              <a:r>
                <a:rPr lang="en-US" sz="2800" b="1" dirty="0">
                  <a:latin typeface="TH Chakra Petch" panose="02000506000000020004" pitchFamily="2" charset="-34"/>
                  <a:cs typeface="TH Chakra Petch" panose="02000506000000020004" pitchFamily="2" charset="-34"/>
                </a:rPr>
                <a:t>		2. </a:t>
              </a:r>
              <a:r>
                <a:rPr lang="th-TH" sz="2800" b="1" dirty="0">
                  <a:latin typeface="TH Chakra Petch" panose="02000506000000020004" pitchFamily="2" charset="-34"/>
                  <a:cs typeface="TH Chakra Petch" panose="02000506000000020004" pitchFamily="2" charset="-34"/>
                </a:rPr>
                <a:t>ไถและเตรียมแปลงสำหรับปลูกต้นองุ่น </a:t>
              </a:r>
              <a:endParaRPr lang="th-TH" sz="2800" b="1" dirty="0">
                <a:latin typeface="TH Chakra Petch" panose="02000506000000020004" pitchFamily="2" charset="-34"/>
                <a:cs typeface="TH Chakra Petch" panose="02000506000000020004" pitchFamily="2" charset="-34"/>
              </a:endParaRPr>
            </a:p>
            <a:p>
              <a:pPr algn="thaiDist"/>
              <a:r>
                <a:rPr lang="th-TH" sz="2800" b="1" dirty="0">
                  <a:latin typeface="TH Chakra Petch" panose="02000506000000020004" pitchFamily="2" charset="-34"/>
                  <a:cs typeface="TH Chakra Petch" panose="02000506000000020004" pitchFamily="2" charset="-34"/>
                </a:rPr>
                <a:t>ซ่อมแซมระบบน้ำภายในแปลง</a:t>
              </a:r>
              <a:endParaRPr lang="th-TH" sz="2800" b="1" dirty="0">
                <a:latin typeface="TH Chakra Petch" panose="02000506000000020004" pitchFamily="2" charset="-34"/>
                <a:cs typeface="TH Chakra Petch" panose="02000506000000020004" pitchFamily="2" charset="-34"/>
              </a:endParaRPr>
            </a:p>
            <a:p>
              <a:pPr algn="thaiDist"/>
              <a:r>
                <a:rPr lang="th-TH" sz="2800" b="1" dirty="0">
                  <a:latin typeface="TH Chakra Petch" panose="02000506000000020004" pitchFamily="2" charset="-34"/>
                  <a:cs typeface="TH Chakra Petch" panose="02000506000000020004" pitchFamily="2" charset="-34"/>
                </a:rPr>
                <a:t>		</a:t>
              </a:r>
              <a:endParaRPr lang="en-US" sz="2800" b="1" dirty="0">
                <a:latin typeface="TH Chakra Petch" panose="02000506000000020004" pitchFamily="2" charset="-34"/>
                <a:cs typeface="TH Chakra Petch" panose="02000506000000020004" pitchFamily="2" charset="-34"/>
              </a:endParaRPr>
            </a:p>
            <a:p>
              <a:pPr algn="thaiDist"/>
              <a:r>
                <a:rPr lang="en-US" sz="2800" b="1" dirty="0">
                  <a:latin typeface="TH Chakra Petch" panose="02000506000000020004" pitchFamily="2" charset="-34"/>
                  <a:cs typeface="TH Chakra Petch" panose="02000506000000020004" pitchFamily="2" charset="-34"/>
                </a:rPr>
                <a:t>							</a:t>
              </a:r>
              <a:endParaRPr lang="en-US" sz="2800" b="1" dirty="0">
                <a:latin typeface="TH Chakra Petch" panose="02000506000000020004" pitchFamily="2" charset="-34"/>
                <a:cs typeface="TH Chakra Petch" panose="02000506000000020004" pitchFamily="2" charset="-34"/>
              </a:endParaRPr>
            </a:p>
            <a:p>
              <a:pPr algn="thaiDist"/>
              <a:r>
                <a:rPr lang="en-US" sz="2800" b="1" dirty="0">
                  <a:latin typeface="TH Chakra Petch" panose="02000506000000020004" pitchFamily="2" charset="-34"/>
                  <a:cs typeface="TH Chakra Petch" panose="02000506000000020004" pitchFamily="2" charset="-34"/>
                </a:rPr>
                <a:t>									3. </a:t>
              </a:r>
              <a:r>
                <a:rPr lang="th-TH" sz="2800" b="1" dirty="0">
                  <a:latin typeface="TH Chakra Petch" panose="02000506000000020004" pitchFamily="2" charset="-34"/>
                  <a:cs typeface="TH Chakra Petch" panose="02000506000000020004" pitchFamily="2" charset="-34"/>
                </a:rPr>
                <a:t>ปลูกองุ่น</a:t>
              </a:r>
              <a:endParaRPr lang="th-TH" sz="2800" b="1" dirty="0">
                <a:latin typeface="TH Chakra Petch" panose="02000506000000020004" pitchFamily="2" charset="-34"/>
                <a:cs typeface="TH Chakra Petch" panose="02000506000000020004" pitchFamily="2" charset="-34"/>
              </a:endParaRPr>
            </a:p>
            <a:p>
              <a:pPr algn="thaiDist"/>
              <a:r>
                <a:rPr lang="en-US" sz="2800" b="1" dirty="0">
                  <a:latin typeface="TH Chakra Petch" panose="02000506000000020004" pitchFamily="2" charset="-34"/>
                  <a:cs typeface="TH Chakra Petch" panose="02000506000000020004" pitchFamily="2" charset="-34"/>
                </a:rPr>
                <a:t>4. </a:t>
              </a:r>
              <a:r>
                <a:rPr lang="th-TH" sz="2800" b="1" dirty="0">
                  <a:latin typeface="TH Chakra Petch" panose="02000506000000020004" pitchFamily="2" charset="-34"/>
                  <a:cs typeface="TH Chakra Petch" panose="02000506000000020004" pitchFamily="2" charset="-34"/>
                </a:rPr>
                <a:t>ดูแลรักษา รดน้ำ ใส่ปุ๋ย กำจัดวัชพืชภายในแปลง </a:t>
              </a:r>
              <a:endParaRPr lang="th-TH" sz="2800" b="1" dirty="0">
                <a:latin typeface="TH Chakra Petch" panose="02000506000000020004" pitchFamily="2" charset="-34"/>
                <a:cs typeface="TH Chakra Petch" panose="02000506000000020004" pitchFamily="2" charset="-34"/>
              </a:endParaRPr>
            </a:p>
          </p:txBody>
        </p:sp>
        <p:pic>
          <p:nvPicPr>
            <p:cNvPr id="3" name="รูปภาพ 2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638" y="3879012"/>
              <a:ext cx="952994" cy="1270658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10" name="รูปภาพ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2375" y="1818296"/>
              <a:ext cx="1598371" cy="1199049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12" name="รูปภาพ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3680" y="1818296"/>
              <a:ext cx="1618640" cy="1214254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14" name="รูปภาพ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5260" y="3120637"/>
              <a:ext cx="1618640" cy="1214254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20" name="รูปภาพ 1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3900" y="3135842"/>
              <a:ext cx="1618640" cy="1214254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22" name="รูปภาพ 2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1610" y="3935416"/>
              <a:ext cx="1618640" cy="1214254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2921" y="3950623"/>
              <a:ext cx="1598370" cy="1199048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26" name="รูปภาพ 2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1291" y="5614581"/>
              <a:ext cx="1474624" cy="1106218"/>
            </a:xfrm>
            <a:prstGeom prst="rect">
              <a:avLst/>
            </a:prstGeom>
            <a:effectLst>
              <a:softEdge rad="31750"/>
            </a:effectLst>
          </p:spPr>
        </p:pic>
        <p:pic>
          <p:nvPicPr>
            <p:cNvPr id="28" name="รูปภาพ 2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6902" y="5608411"/>
              <a:ext cx="1474625" cy="1106218"/>
            </a:xfrm>
            <a:prstGeom prst="rect">
              <a:avLst/>
            </a:prstGeom>
            <a:effectLst>
              <a:softEdge rad="31750"/>
            </a:effectLst>
          </p:spPr>
        </p:pic>
      </p:grpSp>
      <p:pic>
        <p:nvPicPr>
          <p:cNvPr id="1026" name="Picture 2" descr="ชาวสวนมืออาชีพทํางานที่สวนหลังบ้านและตัดหญ้าด้วยเครื่องตัดหญ้าไฟฟ้า  ชายช่างตัดหญ้าในสวน ภาพเวกเตอร์การ์ตูนแบนสีของคนงานมืออาชีพ  ภาพเวกเตอร์สต็อกโดย ©Designer_things 50828654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22563" y1="78941" x2="22563" y2="78941"/>
                        <a14:foregroundMark x1="19250" y1="78941" x2="19250" y2="78941"/>
                        <a14:foregroundMark x1="18125" y1="76235" x2="18125" y2="76235"/>
                        <a14:foregroundMark x1="32750" y1="66235" x2="32750" y2="66235"/>
                        <a14:foregroundMark x1="27000" y1="60647" x2="27000" y2="60647"/>
                        <a14:foregroundMark x1="28313" y1="66647" x2="28313" y2="66647"/>
                        <a14:foregroundMark x1="39625" y1="63765" x2="39625" y2="63765"/>
                        <a14:foregroundMark x1="46000" y1="71235" x2="46000" y2="71235"/>
                        <a14:foregroundMark x1="51750" y1="66882" x2="51750" y2="66882"/>
                        <a14:foregroundMark x1="51750" y1="66882" x2="51750" y2="66882"/>
                        <a14:foregroundMark x1="38250" y1="67941" x2="38250" y2="67941"/>
                        <a14:foregroundMark x1="54625" y1="70824" x2="54625" y2="70824"/>
                        <a14:foregroundMark x1="49563" y1="73529" x2="49563" y2="73529"/>
                        <a14:foregroundMark x1="49563" y1="78941" x2="49563" y2="78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21" t="11074" r="8996" b="18093"/>
          <a:stretch>
            <a:fillRect/>
          </a:stretch>
        </p:blipFill>
        <p:spPr bwMode="auto">
          <a:xfrm>
            <a:off x="6173752" y="4532719"/>
            <a:ext cx="2343003" cy="218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amskw (@hZhSISxpj8CRSjc) / X"/>
          <p:cNvPicPr>
            <a:picLocks noChangeAspect="1" noChangeArrowheads="1"/>
          </p:cNvPicPr>
          <p:nvPr/>
        </p:nvPicPr>
        <p:blipFill rotWithShape="1">
          <a:blip r:embed="rId1">
            <a:alphaModFix amt="35000"/>
            <a:clrChange>
              <a:clrFrom>
                <a:srgbClr val="E7E0DA"/>
              </a:clrFrom>
              <a:clrTo>
                <a:srgbClr val="E7E0D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62598" b="90820" l="9115" r="90799">
                        <a14:foregroundMark x1="13281" y1="77881" x2="13281" y2="77881"/>
                        <a14:foregroundMark x1="14063" y1="77100" x2="14063" y2="77100"/>
                        <a14:foregroundMark x1="14149" y1="74805" x2="14149" y2="74805"/>
                        <a14:foregroundMark x1="10938" y1="74609" x2="10938" y2="74609"/>
                        <a14:foregroundMark x1="13455" y1="78271" x2="13455" y2="78271"/>
                        <a14:foregroundMark x1="15017" y1="86719" x2="15017" y2="86719"/>
                        <a14:foregroundMark x1="19878" y1="86230" x2="19878" y2="86230"/>
                        <a14:foregroundMark x1="16319" y1="88086" x2="16319" y2="88086"/>
                        <a14:foregroundMark x1="10503" y1="85498" x2="10503" y2="85498"/>
                        <a14:foregroundMark x1="9288" y1="84717" x2="9288" y2="84717"/>
                        <a14:foregroundMark x1="11198" y1="84717" x2="11198" y2="84717"/>
                        <a14:foregroundMark x1="12674" y1="84863" x2="12674" y2="84863"/>
                        <a14:foregroundMark x1="17014" y1="90381" x2="17014" y2="90381"/>
                        <a14:foregroundMark x1="31076" y1="90674" x2="31076" y2="90674"/>
                        <a14:foregroundMark x1="69618" y1="90869" x2="69618" y2="90869"/>
                        <a14:foregroundMark x1="90799" y1="87598" x2="90799" y2="87598"/>
                        <a14:foregroundMark x1="83507" y1="90820" x2="83507" y2="90820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450" b="8000"/>
          <a:stretch>
            <a:fillRect/>
          </a:stretch>
        </p:blipFill>
        <p:spPr bwMode="auto">
          <a:xfrm>
            <a:off x="0" y="1567861"/>
            <a:ext cx="9144000" cy="529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ไอเดีย ขอบคุณ 220 รายการ | ขอบคุณ, สติกเกอร์, ขอบคุณสำหรับคำอวยพรวันเกิด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149080"/>
            <a:ext cx="333375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aamskw (@hZhSISxpj8CRSjc) / X"/>
          <p:cNvPicPr>
            <a:picLocks noChangeAspect="1" noChangeArrowheads="1"/>
          </p:cNvPicPr>
          <p:nvPr/>
        </p:nvPicPr>
        <p:blipFill rotWithShape="1">
          <a:blip r:embed="rId1">
            <a:alphaModFix amt="35000"/>
            <a:clrChange>
              <a:clrFrom>
                <a:srgbClr val="E7E0DA"/>
              </a:clrFrom>
              <a:clrTo>
                <a:srgbClr val="E7E0D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62598" b="90820" l="9115" r="90799">
                        <a14:foregroundMark x1="13281" y1="77881" x2="13281" y2="77881"/>
                        <a14:foregroundMark x1="14063" y1="77100" x2="14063" y2="77100"/>
                        <a14:foregroundMark x1="14149" y1="74805" x2="14149" y2="74805"/>
                        <a14:foregroundMark x1="10938" y1="74609" x2="10938" y2="74609"/>
                        <a14:foregroundMark x1="13455" y1="78271" x2="13455" y2="78271"/>
                        <a14:foregroundMark x1="15017" y1="86719" x2="15017" y2="86719"/>
                        <a14:foregroundMark x1="19878" y1="86230" x2="19878" y2="86230"/>
                        <a14:foregroundMark x1="16319" y1="88086" x2="16319" y2="88086"/>
                        <a14:foregroundMark x1="10503" y1="85498" x2="10503" y2="85498"/>
                        <a14:foregroundMark x1="9288" y1="84717" x2="9288" y2="84717"/>
                        <a14:foregroundMark x1="11198" y1="84717" x2="11198" y2="84717"/>
                        <a14:foregroundMark x1="12674" y1="84863" x2="12674" y2="84863"/>
                        <a14:foregroundMark x1="17014" y1="90381" x2="17014" y2="90381"/>
                        <a14:foregroundMark x1="31076" y1="90674" x2="31076" y2="90674"/>
                        <a14:foregroundMark x1="69618" y1="90869" x2="69618" y2="90869"/>
                        <a14:foregroundMark x1="90799" y1="87598" x2="90799" y2="87598"/>
                        <a14:foregroundMark x1="83507" y1="90820" x2="83507" y2="90820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450" b="8000"/>
          <a:stretch>
            <a:fillRect/>
          </a:stretch>
        </p:blipFill>
        <p:spPr bwMode="auto">
          <a:xfrm>
            <a:off x="0" y="1567861"/>
            <a:ext cx="9144000" cy="529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กลุ่ม 1"/>
          <p:cNvGrpSpPr/>
          <p:nvPr/>
        </p:nvGrpSpPr>
        <p:grpSpPr>
          <a:xfrm>
            <a:off x="385105" y="548680"/>
            <a:ext cx="8435367" cy="6120680"/>
            <a:chOff x="385105" y="548680"/>
            <a:chExt cx="8435367" cy="6120680"/>
          </a:xfrm>
        </p:grpSpPr>
        <p:sp>
          <p:nvSpPr>
            <p:cNvPr id="9" name="กล่องข้อความ 8"/>
            <p:cNvSpPr txBox="1"/>
            <p:nvPr/>
          </p:nvSpPr>
          <p:spPr>
            <a:xfrm>
              <a:off x="827584" y="548680"/>
              <a:ext cx="396044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latin typeface="TH Chakra Petch" panose="02000506000000020004" pitchFamily="2" charset="-34"/>
                  <a:cs typeface="TH Chakra Petch" panose="02000506000000020004" pitchFamily="2" charset="-34"/>
                </a:rPr>
                <a:t>1. </a:t>
              </a:r>
              <a:r>
                <a:rPr lang="th-TH" sz="2800" b="1" dirty="0">
                  <a:latin typeface="TH Chakra Petch" panose="02000506000000020004" pitchFamily="2" charset="-34"/>
                  <a:cs typeface="TH Chakra Petch" panose="02000506000000020004" pitchFamily="2" charset="-34"/>
                </a:rPr>
                <a:t>หลักการและเหตุผลของโครงการ</a:t>
              </a:r>
              <a:endParaRPr lang="th-TH" sz="2800" b="1" dirty="0">
                <a:latin typeface="TH Chakra Petch" panose="02000506000000020004" pitchFamily="2" charset="-34"/>
                <a:cs typeface="TH Chakra Petch" panose="02000506000000020004" pitchFamily="2" charset="-34"/>
              </a:endParaRPr>
            </a:p>
          </p:txBody>
        </p:sp>
        <p:sp>
          <p:nvSpPr>
            <p:cNvPr id="10" name="กล่องข้อความ 9"/>
            <p:cNvSpPr txBox="1"/>
            <p:nvPr/>
          </p:nvSpPr>
          <p:spPr>
            <a:xfrm>
              <a:off x="539552" y="1196752"/>
              <a:ext cx="4572000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2000" b="1" dirty="0">
                  <a:latin typeface="TH Chakra Petch" panose="02000506000000020004" pitchFamily="2" charset="-34"/>
                  <a:cs typeface="TH Chakra Petch" panose="02000506000000020004" pitchFamily="2" charset="-34"/>
                </a:rPr>
                <a:t>	ด้วยพระเจ้าวรวง</a:t>
              </a:r>
              <a:r>
                <a:rPr lang="th-TH" sz="2000" b="1" dirty="0" err="1">
                  <a:latin typeface="TH Chakra Petch" panose="02000506000000020004" pitchFamily="2" charset="-34"/>
                  <a:cs typeface="TH Chakra Petch" panose="02000506000000020004" pitchFamily="2" charset="-34"/>
                </a:rPr>
                <a:t>ศ์</a:t>
              </a:r>
              <a:r>
                <a:rPr lang="th-TH" sz="2000" b="1" dirty="0">
                  <a:latin typeface="TH Chakra Petch" panose="02000506000000020004" pitchFamily="2" charset="-34"/>
                  <a:cs typeface="TH Chakra Petch" panose="02000506000000020004" pitchFamily="2" charset="-34"/>
                </a:rPr>
                <a:t>เธอ พระองค์เจ้าอ</a:t>
              </a:r>
              <a:r>
                <a:rPr lang="th-TH" sz="2000" b="1" dirty="0" err="1">
                  <a:latin typeface="TH Chakra Petch" panose="02000506000000020004" pitchFamily="2" charset="-34"/>
                  <a:cs typeface="TH Chakra Petch" panose="02000506000000020004" pitchFamily="2" charset="-34"/>
                </a:rPr>
                <a:t>ทิตยา</a:t>
              </a:r>
              <a:r>
                <a:rPr lang="th-TH" sz="2000" b="1" dirty="0">
                  <a:latin typeface="TH Chakra Petch" panose="02000506000000020004" pitchFamily="2" charset="-34"/>
                  <a:cs typeface="TH Chakra Petch" panose="02000506000000020004" pitchFamily="2" charset="-34"/>
                </a:rPr>
                <a:t>ทรกิติคุณ      มีพระประสงค์ช่วยเหลือราษฎรในจังหวัดสุรินทร์ โดยพระองค์ทรงจัดทำเป็นพื้นที่ของศูนย์การเรียนรู้และถ่ายทอดวิชาการทางการเกษตรเพื่อการพัฒนาอาชีพหลักและสร้างรายได้จากอาชีพเสริม รวมทั้งการพัฒนาด้านหัตถกรรมและศิลปาชีพของท้องถิ่นให้สร้างมูลค่าเพิ่มมากยิ่งขึ้น ตลอดจนการพัฒนาแหล่งท่องเที่ยวทางธรรมชาติให้กับชุมชนในพื้นที่และใกล้เคียงได้    มาใช้ประโยชน์ร่วมกันอย่างยั่งยืน </a:t>
              </a:r>
              <a:endParaRPr lang="th-TH" sz="2000" b="1" dirty="0">
                <a:latin typeface="TH Chakra Petch" panose="02000506000000020004" pitchFamily="2" charset="-34"/>
                <a:cs typeface="TH Chakra Petch" panose="02000506000000020004" pitchFamily="2" charset="-34"/>
              </a:endParaRPr>
            </a:p>
          </p:txBody>
        </p:sp>
        <p:sp>
          <p:nvSpPr>
            <p:cNvPr id="11" name="กล่องข้อความ 10"/>
            <p:cNvSpPr txBox="1"/>
            <p:nvPr/>
          </p:nvSpPr>
          <p:spPr>
            <a:xfrm>
              <a:off x="2915816" y="3807038"/>
              <a:ext cx="5904656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2000" b="1" dirty="0">
                  <a:latin typeface="TH Chakra Petch" panose="02000506000000020004" pitchFamily="2" charset="-34"/>
                  <a:cs typeface="TH Chakra Petch" panose="02000506000000020004" pitchFamily="2" charset="-34"/>
                </a:rPr>
                <a:t>ศูนย์วิจัยและพัฒนาการเกษตรสุรินทร์ กรมวิชาการเกษตร ได้น้อมนำพระประสงค์ดำเนินงานกิจกรรมโครงการ แปลงต้นแบบการผลิตพืชในระบบการปฏิบัติทางการเกษตรที่ดี (</a:t>
              </a:r>
              <a:r>
                <a:rPr lang="en-US" sz="2000" b="1" dirty="0">
                  <a:latin typeface="TH Chakra Petch" panose="02000506000000020004" pitchFamily="2" charset="-34"/>
                  <a:cs typeface="TH Chakra Petch" panose="02000506000000020004" pitchFamily="2" charset="-34"/>
                </a:rPr>
                <a:t>GAP)</a:t>
              </a:r>
              <a:r>
                <a:rPr lang="th-TH" sz="2000" b="1" dirty="0">
                  <a:latin typeface="TH Chakra Petch" panose="02000506000000020004" pitchFamily="2" charset="-34"/>
                  <a:cs typeface="TH Chakra Petch" panose="02000506000000020004" pitchFamily="2" charset="-34"/>
                </a:rPr>
                <a:t> จำนวน 7 ไร่ และขยายผลสู่เกษตรกรกลุ่มเป้าหมายในพื้นที่รอบๆโครงการฯ จำนวน 30 ราย 15 ไร่ ฐานเรียนรู้โรงเรียนชาวนา ฐานที่ 4 เรื่องการผลิตปุ๋ยอินทรีย์ใช้เองและ การใช้ปุ๋ยเคมีตามค่าวิเคราะห์ดิน การใช้ปุ๋ยชีวภาพแหนแดง แปลงต้นแบบการผลิตไม้ผลพืชเศรษฐกิจทางเลือกใหม่ (องุ่น) ในระบบการปฏิบัติทางการเกษตรที่ดี (</a:t>
              </a:r>
              <a:r>
                <a:rPr lang="en-US" sz="2000" b="1" dirty="0">
                  <a:latin typeface="TH Chakra Petch" panose="02000506000000020004" pitchFamily="2" charset="-34"/>
                  <a:cs typeface="TH Chakra Petch" panose="02000506000000020004" pitchFamily="2" charset="-34"/>
                </a:rPr>
                <a:t>GAP)</a:t>
              </a:r>
              <a:r>
                <a:rPr lang="th-TH" sz="2000" b="1" dirty="0">
                  <a:latin typeface="TH Chakra Petch" panose="02000506000000020004" pitchFamily="2" charset="-34"/>
                  <a:cs typeface="TH Chakra Petch" panose="02000506000000020004" pitchFamily="2" charset="-34"/>
                </a:rPr>
                <a:t> ของพื้นที่ภาคตะวันออกเฉียงเหนือตอนล่าง จำนวน 1 ไร่  ขึ้นภายในพื้นที่ดังกล่าว เพื่อสนองพระประสงค์และเป็นแหล่งเรียนรู้ด้านการเกษตรและการท่องเที่ยวเชิงธรรมชาติต่อไป</a:t>
              </a:r>
              <a:endParaRPr lang="th-TH" sz="2000" b="1" dirty="0">
                <a:latin typeface="TH Chakra Petch" panose="02000506000000020004" pitchFamily="2" charset="-34"/>
                <a:cs typeface="TH Chakra Petch" panose="02000506000000020004" pitchFamily="2" charset="-34"/>
              </a:endParaRPr>
            </a:p>
          </p:txBody>
        </p:sp>
        <p:pic>
          <p:nvPicPr>
            <p:cNvPr id="5" name="รูปภาพ 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615" b="95331" l="6633" r="94388">
                          <a14:foregroundMark x1="11735" y1="40856" x2="11735" y2="40856"/>
                          <a14:foregroundMark x1="52041" y1="6615" x2="52041" y2="6615"/>
                          <a14:foregroundMark x1="88265" y1="46693" x2="88265" y2="46693"/>
                          <a14:foregroundMark x1="91327" y1="52529" x2="91327" y2="52529"/>
                          <a14:foregroundMark x1="94388" y1="59533" x2="94388" y2="59533"/>
                          <a14:foregroundMark x1="8673" y1="48249" x2="8673" y2="48249"/>
                          <a14:foregroundMark x1="10714" y1="32296" x2="10714" y2="32296"/>
                          <a14:foregroundMark x1="6633" y1="56420" x2="6633" y2="56420"/>
                          <a14:foregroundMark x1="10714" y1="82490" x2="10714" y2="82490"/>
                          <a14:foregroundMark x1="14796" y1="85214" x2="14796" y2="85214"/>
                          <a14:foregroundMark x1="17857" y1="86381" x2="17857" y2="86381"/>
                          <a14:foregroundMark x1="22959" y1="88716" x2="22959" y2="88716"/>
                          <a14:foregroundMark x1="26020" y1="89105" x2="26020" y2="89105"/>
                          <a14:foregroundMark x1="27041" y1="92607" x2="27041" y2="92607"/>
                          <a14:foregroundMark x1="31122" y1="90661" x2="31122" y2="90661"/>
                          <a14:foregroundMark x1="33163" y1="91440" x2="33163" y2="91440"/>
                          <a14:foregroundMark x1="35714" y1="91440" x2="35714" y2="91440"/>
                          <a14:foregroundMark x1="37755" y1="94942" x2="37755" y2="94942"/>
                          <a14:foregroundMark x1="40306" y1="92607" x2="40306" y2="92607"/>
                          <a14:foregroundMark x1="45408" y1="92996" x2="45408" y2="92996"/>
                          <a14:foregroundMark x1="51020" y1="92607" x2="51020" y2="92607"/>
                          <a14:foregroundMark x1="55612" y1="92996" x2="55612" y2="92996"/>
                          <a14:foregroundMark x1="61224" y1="91829" x2="61224" y2="91829"/>
                          <a14:foregroundMark x1="65816" y1="91440" x2="65816" y2="91440"/>
                          <a14:foregroundMark x1="70918" y1="89883" x2="70918" y2="89883"/>
                          <a14:foregroundMark x1="75510" y1="89105" x2="75510" y2="89105"/>
                          <a14:foregroundMark x1="80612" y1="87160" x2="80612" y2="87160"/>
                          <a14:foregroundMark x1="83673" y1="85992" x2="83673" y2="85992"/>
                          <a14:foregroundMark x1="88265" y1="82879" x2="88265" y2="82879"/>
                          <a14:foregroundMark x1="35204" y1="93774" x2="35204" y2="93774"/>
                          <a14:foregroundMark x1="37755" y1="92996" x2="37755" y2="92996"/>
                          <a14:foregroundMark x1="56633" y1="95331" x2="56633" y2="95331"/>
                          <a14:foregroundMark x1="37245" y1="29183" x2="37245" y2="29183"/>
                          <a14:foregroundMark x1="22959" y1="35019" x2="22959" y2="35019"/>
                          <a14:foregroundMark x1="11224" y1="33852" x2="11224" y2="33852"/>
                          <a14:foregroundMark x1="78061" y1="34241" x2="78061" y2="34241"/>
                          <a14:foregroundMark x1="85714" y1="40467" x2="85714" y2="40467"/>
                          <a14:foregroundMark x1="80102" y1="40856" x2="80102" y2="40856"/>
                          <a14:foregroundMark x1="79592" y1="45525" x2="79592" y2="45525"/>
                          <a14:foregroundMark x1="83163" y1="53307" x2="83163" y2="53307"/>
                          <a14:foregroundMark x1="89796" y1="57977" x2="89796" y2="57977"/>
                          <a14:foregroundMark x1="82143" y1="60700" x2="82143" y2="60700"/>
                          <a14:foregroundMark x1="87245" y1="64981" x2="87245" y2="64981"/>
                          <a14:foregroundMark x1="82143" y1="70039" x2="82143" y2="70039"/>
                          <a14:foregroundMark x1="77041" y1="64981" x2="77041" y2="64981"/>
                          <a14:foregroundMark x1="73980" y1="70817" x2="73980" y2="70817"/>
                          <a14:foregroundMark x1="67347" y1="77821" x2="67347" y2="77821"/>
                          <a14:foregroundMark x1="61735" y1="81712" x2="61735" y2="81712"/>
                          <a14:foregroundMark x1="56633" y1="84436" x2="56633" y2="84436"/>
                          <a14:foregroundMark x1="45918" y1="87160" x2="45918" y2="87160"/>
                          <a14:foregroundMark x1="42857" y1="84825" x2="42857" y2="84825"/>
                          <a14:foregroundMark x1="51020" y1="82879" x2="51020" y2="82879"/>
                          <a14:foregroundMark x1="57143" y1="80934" x2="57143" y2="80934"/>
                          <a14:foregroundMark x1="61735" y1="76265" x2="61735" y2="76265"/>
                          <a14:foregroundMark x1="64286" y1="72374" x2="64286" y2="72374"/>
                          <a14:foregroundMark x1="53061" y1="77432" x2="53061" y2="77432"/>
                          <a14:foregroundMark x1="43367" y1="82101" x2="43367" y2="82101"/>
                          <a14:foregroundMark x1="55102" y1="74708" x2="55102" y2="74708"/>
                          <a14:foregroundMark x1="93878" y1="42802" x2="93878" y2="42802"/>
                          <a14:foregroundMark x1="92347" y1="38911" x2="92347" y2="38911"/>
                          <a14:foregroundMark x1="90816" y1="36965" x2="90816" y2="36965"/>
                          <a14:foregroundMark x1="90816" y1="36965" x2="90816" y2="36965"/>
                          <a14:foregroundMark x1="89796" y1="35409" x2="89796" y2="35409"/>
                          <a14:foregroundMark x1="48469" y1="24903" x2="48469" y2="24903"/>
                          <a14:foregroundMark x1="38265" y1="86381" x2="38265" y2="86381"/>
                          <a14:foregroundMark x1="55612" y1="87160" x2="55612" y2="87160"/>
                          <a14:foregroundMark x1="57653" y1="86770" x2="57653" y2="86770"/>
                          <a14:foregroundMark x1="49490" y1="86381" x2="49490" y2="86381"/>
                          <a14:foregroundMark x1="55102" y1="85992" x2="55102" y2="85992"/>
                          <a14:foregroundMark x1="53571" y1="87160" x2="53571" y2="87160"/>
                          <a14:backgroundMark x1="48469" y1="10117" x2="48469" y2="10117"/>
                          <a14:backgroundMark x1="51531" y1="19844" x2="51531" y2="19844"/>
                          <a14:backgroundMark x1="62245" y1="33463" x2="62245" y2="33463"/>
                          <a14:backgroundMark x1="91837" y1="43580" x2="91837" y2="43580"/>
                          <a14:backgroundMark x1="92347" y1="48638" x2="92347" y2="48638"/>
                          <a14:backgroundMark x1="93367" y1="54864" x2="93367" y2="54864"/>
                          <a14:backgroundMark x1="85714" y1="57198" x2="85714" y2="57198"/>
                          <a14:backgroundMark x1="91837" y1="61479" x2="91837" y2="61479"/>
                          <a14:backgroundMark x1="81122" y1="63035" x2="81122" y2="63035"/>
                          <a14:backgroundMark x1="78571" y1="70428" x2="78571" y2="70428"/>
                          <a14:backgroundMark x1="74490" y1="78599" x2="74490" y2="78599"/>
                          <a14:backgroundMark x1="19388" y1="74708" x2="19388" y2="74708"/>
                          <a14:backgroundMark x1="7143" y1="56031" x2="7143" y2="56031"/>
                          <a14:backgroundMark x1="6633" y1="55642" x2="6633" y2="55642"/>
                          <a14:backgroundMark x1="36735" y1="92607" x2="36735" y2="92607"/>
                          <a14:backgroundMark x1="32653" y1="92996" x2="32653" y2="92996"/>
                          <a14:backgroundMark x1="55612" y1="94163" x2="55612" y2="94163"/>
                          <a14:backgroundMark x1="62245" y1="93385" x2="62245" y2="93385"/>
                          <a14:backgroundMark x1="87755" y1="82490" x2="87755" y2="82490"/>
                          <a14:backgroundMark x1="87755" y1="82490" x2="87755" y2="82490"/>
                          <a14:backgroundMark x1="80612" y1="87549" x2="80612" y2="87549"/>
                          <a14:backgroundMark x1="70408" y1="89105" x2="70408" y2="89105"/>
                          <a14:backgroundMark x1="70408" y1="89105" x2="70408" y2="89105"/>
                          <a14:backgroundMark x1="37245" y1="95720" x2="37245" y2="95720"/>
                          <a14:backgroundMark x1="34694" y1="91829" x2="34694" y2="91829"/>
                          <a14:backgroundMark x1="32143" y1="91829" x2="32143" y2="91829"/>
                          <a14:backgroundMark x1="50510" y1="91829" x2="50510" y2="91829"/>
                          <a14:backgroundMark x1="11224" y1="32296" x2="11224" y2="32296"/>
                          <a14:backgroundMark x1="9694" y1="32685" x2="9694" y2="32685"/>
                          <a14:backgroundMark x1="92347" y1="53307" x2="92347" y2="53307"/>
                          <a14:backgroundMark x1="15816" y1="84825" x2="15816" y2="84825"/>
                          <a14:backgroundMark x1="26020" y1="88327" x2="26020" y2="88327"/>
                          <a14:backgroundMark x1="36735" y1="95331" x2="36735" y2="95331"/>
                          <a14:backgroundMark x1="69388" y1="69650" x2="69388" y2="69650"/>
                          <a14:backgroundMark x1="59694" y1="81323" x2="59694" y2="81323"/>
                          <a14:backgroundMark x1="57653" y1="82879" x2="57653" y2="82879"/>
                          <a14:backgroundMark x1="56633" y1="86381" x2="56633" y2="86381"/>
                          <a14:backgroundMark x1="89796" y1="37743" x2="89796" y2="37743"/>
                          <a14:backgroundMark x1="89796" y1="35798" x2="89796" y2="35798"/>
                          <a14:backgroundMark x1="46939" y1="24514" x2="46939" y2="24514"/>
                          <a14:backgroundMark x1="42857" y1="26848" x2="42857" y2="26848"/>
                          <a14:backgroundMark x1="55102" y1="83658" x2="55102" y2="83658"/>
                          <a14:backgroundMark x1="50000" y1="84825" x2="50000" y2="84825"/>
                          <a14:backgroundMark x1="46939" y1="85992" x2="46939" y2="85992"/>
                          <a14:backgroundMark x1="53061" y1="86770" x2="53061" y2="86770"/>
                          <a14:backgroundMark x1="54592" y1="86770" x2="54592" y2="8677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96136" y="1073533"/>
              <a:ext cx="1866900" cy="2447925"/>
            </a:xfrm>
            <a:prstGeom prst="rect">
              <a:avLst/>
            </a:prstGeom>
          </p:spPr>
        </p:pic>
        <p:pic>
          <p:nvPicPr>
            <p:cNvPr id="12" name="รูปภาพ 11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667" b="97778" l="4000" r="97778">
                          <a14:foregroundMark x1="59556" y1="8889" x2="59556" y2="8889"/>
                          <a14:foregroundMark x1="47111" y1="6667" x2="47111" y2="6667"/>
                          <a14:foregroundMark x1="31111" y1="7556" x2="31111" y2="7556"/>
                          <a14:foregroundMark x1="20889" y1="12444" x2="20889" y2="12444"/>
                          <a14:foregroundMark x1="26667" y1="8444" x2="26667" y2="8444"/>
                          <a14:foregroundMark x1="35556" y1="5333" x2="35556" y2="5333"/>
                          <a14:foregroundMark x1="44889" y1="3111" x2="44889" y2="3111"/>
                          <a14:foregroundMark x1="59111" y1="4000" x2="59111" y2="4000"/>
                          <a14:foregroundMark x1="62667" y1="4444" x2="62667" y2="4444"/>
                          <a14:foregroundMark x1="71556" y1="8444" x2="71556" y2="8444"/>
                          <a14:foregroundMark x1="81778" y1="14667" x2="81778" y2="14667"/>
                          <a14:foregroundMark x1="86222" y1="21333" x2="86222" y2="21333"/>
                          <a14:foregroundMark x1="90667" y1="26667" x2="90667" y2="26667"/>
                          <a14:foregroundMark x1="94667" y1="37333" x2="94667" y2="37333"/>
                          <a14:foregroundMark x1="96444" y1="49778" x2="96444" y2="49778"/>
                          <a14:foregroundMark x1="97778" y1="57778" x2="97778" y2="57778"/>
                          <a14:foregroundMark x1="94222" y1="69778" x2="94222" y2="69778"/>
                          <a14:foregroundMark x1="87556" y1="82222" x2="87556" y2="82222"/>
                          <a14:foregroundMark x1="79556" y1="86667" x2="79556" y2="86667"/>
                          <a14:foregroundMark x1="67556" y1="93778" x2="67556" y2="93778"/>
                          <a14:foregroundMark x1="57333" y1="98222" x2="57333" y2="98222"/>
                          <a14:foregroundMark x1="8444" y1="74667" x2="8444" y2="74667"/>
                          <a14:foregroundMark x1="4000" y1="64444" x2="4000" y2="64444"/>
                          <a14:foregroundMark x1="40000" y1="53778" x2="40000" y2="53778"/>
                          <a14:foregroundMark x1="58222" y1="55111" x2="58222" y2="55111"/>
                          <a14:foregroundMark x1="59111" y1="52889" x2="59111" y2="5288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5105" y="5301208"/>
              <a:ext cx="1120315" cy="1120315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รูปภาพ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29408" y="5229200"/>
              <a:ext cx="1296144" cy="129614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aamskw (@hZhSISxpj8CRSjc) / X"/>
          <p:cNvPicPr>
            <a:picLocks noChangeAspect="1" noChangeArrowheads="1"/>
          </p:cNvPicPr>
          <p:nvPr/>
        </p:nvPicPr>
        <p:blipFill rotWithShape="1">
          <a:blip r:embed="rId1">
            <a:alphaModFix amt="35000"/>
            <a:clrChange>
              <a:clrFrom>
                <a:srgbClr val="E7E0DA"/>
              </a:clrFrom>
              <a:clrTo>
                <a:srgbClr val="E7E0D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62598" b="90820" l="9115" r="90799">
                        <a14:foregroundMark x1="13281" y1="77881" x2="13281" y2="77881"/>
                        <a14:foregroundMark x1="14063" y1="77100" x2="14063" y2="77100"/>
                        <a14:foregroundMark x1="14149" y1="74805" x2="14149" y2="74805"/>
                        <a14:foregroundMark x1="10938" y1="74609" x2="10938" y2="74609"/>
                        <a14:foregroundMark x1="13455" y1="78271" x2="13455" y2="78271"/>
                        <a14:foregroundMark x1="15017" y1="86719" x2="15017" y2="86719"/>
                        <a14:foregroundMark x1="19878" y1="86230" x2="19878" y2="86230"/>
                        <a14:foregroundMark x1="16319" y1="88086" x2="16319" y2="88086"/>
                        <a14:foregroundMark x1="10503" y1="85498" x2="10503" y2="85498"/>
                        <a14:foregroundMark x1="9288" y1="84717" x2="9288" y2="84717"/>
                        <a14:foregroundMark x1="11198" y1="84717" x2="11198" y2="84717"/>
                        <a14:foregroundMark x1="12674" y1="84863" x2="12674" y2="84863"/>
                        <a14:foregroundMark x1="17014" y1="90381" x2="17014" y2="90381"/>
                        <a14:foregroundMark x1="31076" y1="90674" x2="31076" y2="90674"/>
                        <a14:foregroundMark x1="69618" y1="90869" x2="69618" y2="90869"/>
                        <a14:foregroundMark x1="90799" y1="87598" x2="90799" y2="87598"/>
                        <a14:foregroundMark x1="83507" y1="90820" x2="83507" y2="90820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450" b="8000"/>
          <a:stretch>
            <a:fillRect/>
          </a:stretch>
        </p:blipFill>
        <p:spPr bwMode="auto">
          <a:xfrm>
            <a:off x="0" y="1567861"/>
            <a:ext cx="9144000" cy="529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กลุ่ม 1"/>
          <p:cNvGrpSpPr/>
          <p:nvPr/>
        </p:nvGrpSpPr>
        <p:grpSpPr>
          <a:xfrm>
            <a:off x="683568" y="188517"/>
            <a:ext cx="8170738" cy="6552851"/>
            <a:chOff x="683568" y="404664"/>
            <a:chExt cx="8170738" cy="6552851"/>
          </a:xfrm>
        </p:grpSpPr>
        <p:sp>
          <p:nvSpPr>
            <p:cNvPr id="7" name="กล่องข้อความ 6"/>
            <p:cNvSpPr txBox="1"/>
            <p:nvPr/>
          </p:nvSpPr>
          <p:spPr>
            <a:xfrm>
              <a:off x="899592" y="404664"/>
              <a:ext cx="316835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2800" b="1" dirty="0">
                  <a:latin typeface="TH Chakra Petch" panose="02000506000000020004" pitchFamily="2" charset="-34"/>
                  <a:cs typeface="TH Chakra Petch" panose="02000506000000020004" pitchFamily="2" charset="-34"/>
                </a:rPr>
                <a:t>2. วัตถุประสงค์ของโครงการ</a:t>
              </a:r>
              <a:endParaRPr lang="th-TH" sz="2800" b="1" dirty="0">
                <a:latin typeface="TH Chakra Petch" panose="02000506000000020004" pitchFamily="2" charset="-34"/>
                <a:cs typeface="TH Chakra Petch" panose="02000506000000020004" pitchFamily="2" charset="-34"/>
              </a:endParaRPr>
            </a:p>
          </p:txBody>
        </p:sp>
        <p:sp>
          <p:nvSpPr>
            <p:cNvPr id="12" name="กล่องข้อความ 11"/>
            <p:cNvSpPr txBox="1"/>
            <p:nvPr/>
          </p:nvSpPr>
          <p:spPr>
            <a:xfrm>
              <a:off x="683568" y="980728"/>
              <a:ext cx="5544616" cy="2246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2000" b="1" dirty="0">
                  <a:latin typeface="TH Chakra Petch" panose="02000506000000020004" pitchFamily="2" charset="-34"/>
                  <a:cs typeface="TH Chakra Petch" panose="02000506000000020004" pitchFamily="2" charset="-34"/>
                </a:rPr>
                <a:t>1</a:t>
              </a:r>
              <a:r>
                <a:rPr lang="en-US" sz="2000" b="1" dirty="0">
                  <a:latin typeface="TH Chakra Petch" panose="02000506000000020004" pitchFamily="2" charset="-34"/>
                  <a:cs typeface="TH Chakra Petch" panose="02000506000000020004" pitchFamily="2" charset="-34"/>
                </a:rPr>
                <a:t>.</a:t>
              </a:r>
              <a:r>
                <a:rPr lang="th-TH" sz="2000" b="1" dirty="0">
                  <a:latin typeface="TH Chakra Petch" panose="02000506000000020004" pitchFamily="2" charset="-34"/>
                  <a:cs typeface="TH Chakra Petch" panose="02000506000000020004" pitchFamily="2" charset="-34"/>
                </a:rPr>
                <a:t> เพื่อเป็นแปลงต้นแบบเรียนรู้การผลิตพืชในระบบการปฏิบัติทางการเกษตรที่ดี (</a:t>
              </a:r>
              <a:r>
                <a:rPr lang="en-US" sz="2000" b="1" dirty="0">
                  <a:latin typeface="TH Chakra Petch" panose="02000506000000020004" pitchFamily="2" charset="-34"/>
                  <a:cs typeface="TH Chakra Petch" panose="02000506000000020004" pitchFamily="2" charset="-34"/>
                </a:rPr>
                <a:t>GAP)</a:t>
              </a:r>
              <a:r>
                <a:rPr lang="th-TH" sz="2000" b="1" dirty="0">
                  <a:latin typeface="TH Chakra Petch" panose="02000506000000020004" pitchFamily="2" charset="-34"/>
                  <a:cs typeface="TH Chakra Petch" panose="02000506000000020004" pitchFamily="2" charset="-34"/>
                </a:rPr>
                <a:t> จำนวน 7 ไร่ ถ่ายทอดองค์ความรู้ตามหลักวิชาการเกษตรที่ถูกต้องและขยายผลสู่เกษตรกรกลุ่มเป้าหมายในพื้นที่รอบๆโครงการฯ จำนวน 30 ราย 15 ไร่ เกษตรกรและเจ้าหน้าที่ของโครงการฯ ได้รับองค์ความรู้ทางวิชาการ ด้านพืชและเทคโนโลยีการเกษตรด้านพืช จำนวน      100 ราย ส่งเสริมการผลิตพืชผักให้ได้คุณภาพดีและลดต้นทุนการผลิตในภาพรวม</a:t>
              </a:r>
              <a:endParaRPr lang="th-TH" sz="2000" b="1" dirty="0">
                <a:latin typeface="TH Chakra Petch" panose="02000506000000020004" pitchFamily="2" charset="-34"/>
                <a:cs typeface="TH Chakra Petch" panose="02000506000000020004" pitchFamily="2" charset="-34"/>
              </a:endParaRPr>
            </a:p>
          </p:txBody>
        </p:sp>
        <p:sp>
          <p:nvSpPr>
            <p:cNvPr id="13" name="กล่องข้อความ 12"/>
            <p:cNvSpPr txBox="1"/>
            <p:nvPr/>
          </p:nvSpPr>
          <p:spPr>
            <a:xfrm>
              <a:off x="3923928" y="3068300"/>
              <a:ext cx="4678858" cy="1631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2000" b="1" dirty="0">
                  <a:latin typeface="TH Chakra Petch" panose="02000506000000020004" pitchFamily="2" charset="-34"/>
                  <a:cs typeface="TH Chakra Petch" panose="02000506000000020004" pitchFamily="2" charset="-34"/>
                </a:rPr>
                <a:t>2</a:t>
              </a:r>
              <a:r>
                <a:rPr lang="en-US" sz="2000" b="1" dirty="0">
                  <a:latin typeface="TH Chakra Petch" panose="02000506000000020004" pitchFamily="2" charset="-34"/>
                  <a:cs typeface="TH Chakra Petch" panose="02000506000000020004" pitchFamily="2" charset="-34"/>
                </a:rPr>
                <a:t>.</a:t>
              </a:r>
              <a:r>
                <a:rPr lang="th-TH" sz="2000" b="1" dirty="0">
                  <a:latin typeface="TH Chakra Petch" panose="02000506000000020004" pitchFamily="2" charset="-34"/>
                  <a:cs typeface="TH Chakra Petch" panose="02000506000000020004" pitchFamily="2" charset="-34"/>
                </a:rPr>
                <a:t> เพื่อเป็นแหล่งเรียนรู้อาชีพ</a:t>
              </a:r>
              <a:r>
                <a:rPr lang="th-TH" sz="2000" b="1" dirty="0" err="1">
                  <a:latin typeface="TH Chakra Petch" panose="02000506000000020004" pitchFamily="2" charset="-34"/>
                  <a:cs typeface="TH Chakra Petch" panose="02000506000000020004" pitchFamily="2" charset="-34"/>
                </a:rPr>
                <a:t>การทำ</a:t>
              </a:r>
              <a:r>
                <a:rPr lang="th-TH" sz="2000" b="1" dirty="0">
                  <a:latin typeface="TH Chakra Petch" panose="02000506000000020004" pitchFamily="2" charset="-34"/>
                  <a:cs typeface="TH Chakra Petch" panose="02000506000000020004" pitchFamily="2" charset="-34"/>
                </a:rPr>
                <a:t>นาเรื่องการผลิตปุ๋ยอินทรีย์ใช้เอง การใช้ปุ๋ยเคมีตามค่าวิเคราะห์ดิน การใช้ปุ๋ยชีวภาพ   แหนแดง ภายใต้โครงการ “ซแร</a:t>
              </a:r>
              <a:r>
                <a:rPr lang="th-TH" sz="2000" b="1" dirty="0" err="1">
                  <a:latin typeface="TH Chakra Petch" panose="02000506000000020004" pitchFamily="2" charset="-34"/>
                  <a:cs typeface="TH Chakra Petch" panose="02000506000000020004" pitchFamily="2" charset="-34"/>
                </a:rPr>
                <a:t>ย์</a:t>
              </a:r>
              <a:r>
                <a:rPr lang="th-TH" sz="2000" b="1" dirty="0">
                  <a:latin typeface="TH Chakra Petch" panose="02000506000000020004" pitchFamily="2" charset="-34"/>
                  <a:cs typeface="TH Chakra Petch" panose="02000506000000020004" pitchFamily="2" charset="-34"/>
                </a:rPr>
                <a:t> อ</a:t>
              </a:r>
              <a:r>
                <a:rPr lang="th-TH" sz="2000" b="1" dirty="0" err="1">
                  <a:latin typeface="TH Chakra Petch" panose="02000506000000020004" pitchFamily="2" charset="-34"/>
                  <a:cs typeface="TH Chakra Petch" panose="02000506000000020004" pitchFamily="2" charset="-34"/>
                </a:rPr>
                <a:t>ทิตยา</a:t>
              </a:r>
              <a:r>
                <a:rPr lang="th-TH" sz="2000" b="1" dirty="0">
                  <a:latin typeface="TH Chakra Petch" panose="02000506000000020004" pitchFamily="2" charset="-34"/>
                  <a:cs typeface="TH Chakra Petch" panose="02000506000000020004" pitchFamily="2" charset="-34"/>
                </a:rPr>
                <a:t>” สามารถรองรับและให้บริการเกษตรกร ประชาชน นักเรียน นักศึกษาและผู้สนใจทั่วไปเข้ามาเรียนรู้ได้อย่างมีประสิทธิภาพ</a:t>
              </a:r>
              <a:endParaRPr lang="th-TH" sz="2000" b="1" dirty="0">
                <a:latin typeface="TH Chakra Petch" panose="02000506000000020004" pitchFamily="2" charset="-34"/>
                <a:cs typeface="TH Chakra Petch" panose="02000506000000020004" pitchFamily="2" charset="-34"/>
              </a:endParaRPr>
            </a:p>
          </p:txBody>
        </p:sp>
        <p:sp>
          <p:nvSpPr>
            <p:cNvPr id="14" name="กล่องข้อความ 13"/>
            <p:cNvSpPr txBox="1"/>
            <p:nvPr/>
          </p:nvSpPr>
          <p:spPr>
            <a:xfrm>
              <a:off x="683568" y="4699010"/>
              <a:ext cx="4824536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2000" b="1" dirty="0">
                  <a:latin typeface="TH Chakra Petch" panose="02000506000000020004" pitchFamily="2" charset="-34"/>
                  <a:cs typeface="TH Chakra Petch" panose="02000506000000020004" pitchFamily="2" charset="-34"/>
                </a:rPr>
                <a:t>3</a:t>
              </a:r>
              <a:r>
                <a:rPr lang="en-US" sz="2000" b="1" dirty="0">
                  <a:latin typeface="TH Chakra Petch" panose="02000506000000020004" pitchFamily="2" charset="-34"/>
                  <a:cs typeface="TH Chakra Petch" panose="02000506000000020004" pitchFamily="2" charset="-34"/>
                </a:rPr>
                <a:t>.</a:t>
              </a:r>
              <a:r>
                <a:rPr lang="th-TH" sz="2000" b="1" dirty="0">
                  <a:latin typeface="TH Chakra Petch" panose="02000506000000020004" pitchFamily="2" charset="-34"/>
                  <a:cs typeface="TH Chakra Petch" panose="02000506000000020004" pitchFamily="2" charset="-34"/>
                </a:rPr>
                <a:t> เพื่อเป็นแปลงต้นแบบการผลิตไม้ผลพืชเศรษฐกิจทางเลือกใหม่ (องุ่น) ในระบบการปฏิบัติทางการเกษตรที่ดี (</a:t>
              </a:r>
              <a:r>
                <a:rPr lang="en-US" sz="2000" b="1" dirty="0">
                  <a:latin typeface="TH Chakra Petch" panose="02000506000000020004" pitchFamily="2" charset="-34"/>
                  <a:cs typeface="TH Chakra Petch" panose="02000506000000020004" pitchFamily="2" charset="-34"/>
                </a:rPr>
                <a:t>GAP)</a:t>
              </a:r>
              <a:r>
                <a:rPr lang="th-TH" sz="2000" b="1" dirty="0">
                  <a:latin typeface="TH Chakra Petch" panose="02000506000000020004" pitchFamily="2" charset="-34"/>
                  <a:cs typeface="TH Chakra Petch" panose="02000506000000020004" pitchFamily="2" charset="-34"/>
                </a:rPr>
                <a:t> ของพื้นที่ภาคตะวันออกเฉียงเหนือตอนล่าง จำนวน 1 ไร่ ถ่ายทอดองค์ความรู้ตามหลักวิชาการเกษตรที่ถูกต้องและส่งเสริมการผลิตไม้ผลพืชเศรษฐกิจทางเลือกใหม่ (องุ่น) ให้เกษตรกร และผู้ที่สนใจนำไปประกอบเป็นอาชีพอีกทางเลือกหนึ่ง</a:t>
              </a:r>
              <a:endParaRPr lang="th-TH" sz="2000" b="1" dirty="0">
                <a:latin typeface="TH Chakra Petch" panose="02000506000000020004" pitchFamily="2" charset="-34"/>
                <a:cs typeface="TH Chakra Petch" panose="02000506000000020004" pitchFamily="2" charset="-34"/>
              </a:endParaRPr>
            </a:p>
          </p:txBody>
        </p:sp>
        <p:pic>
          <p:nvPicPr>
            <p:cNvPr id="8" name="รูปภาพ 7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228184" y="1286568"/>
              <a:ext cx="2232248" cy="1488166"/>
            </a:xfrm>
            <a:prstGeom prst="rect">
              <a:avLst/>
            </a:prstGeom>
          </p:spPr>
        </p:pic>
        <p:pic>
          <p:nvPicPr>
            <p:cNvPr id="16" name="รูปภาพ 15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43608" y="3132509"/>
              <a:ext cx="2628800" cy="1502797"/>
            </a:xfrm>
            <a:prstGeom prst="rect">
              <a:avLst/>
            </a:prstGeom>
          </p:spPr>
        </p:pic>
        <p:pic>
          <p:nvPicPr>
            <p:cNvPr id="19" name="รูปภาพ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03671" y="4592062"/>
              <a:ext cx="3450635" cy="236545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aamskw (@hZhSISxpj8CRSjc) / X"/>
          <p:cNvPicPr>
            <a:picLocks noChangeAspect="1" noChangeArrowheads="1"/>
          </p:cNvPicPr>
          <p:nvPr/>
        </p:nvPicPr>
        <p:blipFill rotWithShape="1">
          <a:blip r:embed="rId1">
            <a:alphaModFix amt="35000"/>
            <a:clrChange>
              <a:clrFrom>
                <a:srgbClr val="E7E0DA"/>
              </a:clrFrom>
              <a:clrTo>
                <a:srgbClr val="E7E0D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62598" b="90820" l="9115" r="90799">
                        <a14:foregroundMark x1="13281" y1="77881" x2="13281" y2="77881"/>
                        <a14:foregroundMark x1="14063" y1="77100" x2="14063" y2="77100"/>
                        <a14:foregroundMark x1="14149" y1="74805" x2="14149" y2="74805"/>
                        <a14:foregroundMark x1="10938" y1="74609" x2="10938" y2="74609"/>
                        <a14:foregroundMark x1="13455" y1="78271" x2="13455" y2="78271"/>
                        <a14:foregroundMark x1="15017" y1="86719" x2="15017" y2="86719"/>
                        <a14:foregroundMark x1="19878" y1="86230" x2="19878" y2="86230"/>
                        <a14:foregroundMark x1="16319" y1="88086" x2="16319" y2="88086"/>
                        <a14:foregroundMark x1="10503" y1="85498" x2="10503" y2="85498"/>
                        <a14:foregroundMark x1="9288" y1="84717" x2="9288" y2="84717"/>
                        <a14:foregroundMark x1="11198" y1="84717" x2="11198" y2="84717"/>
                        <a14:foregroundMark x1="12674" y1="84863" x2="12674" y2="84863"/>
                        <a14:foregroundMark x1="17014" y1="90381" x2="17014" y2="90381"/>
                        <a14:foregroundMark x1="31076" y1="90674" x2="31076" y2="90674"/>
                        <a14:foregroundMark x1="69618" y1="90869" x2="69618" y2="90869"/>
                        <a14:foregroundMark x1="90799" y1="87598" x2="90799" y2="87598"/>
                        <a14:foregroundMark x1="83507" y1="90820" x2="83507" y2="90820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450" b="8000"/>
          <a:stretch>
            <a:fillRect/>
          </a:stretch>
        </p:blipFill>
        <p:spPr bwMode="auto">
          <a:xfrm>
            <a:off x="0" y="1567861"/>
            <a:ext cx="9144000" cy="529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กลุ่ม 25"/>
          <p:cNvGrpSpPr/>
          <p:nvPr/>
        </p:nvGrpSpPr>
        <p:grpSpPr>
          <a:xfrm>
            <a:off x="485799" y="333862"/>
            <a:ext cx="8190657" cy="6207311"/>
            <a:chOff x="269775" y="333862"/>
            <a:chExt cx="8190657" cy="5196622"/>
          </a:xfrm>
        </p:grpSpPr>
        <p:sp>
          <p:nvSpPr>
            <p:cNvPr id="10" name="กล่องข้อความ 9"/>
            <p:cNvSpPr txBox="1"/>
            <p:nvPr/>
          </p:nvSpPr>
          <p:spPr>
            <a:xfrm>
              <a:off x="584092" y="924179"/>
              <a:ext cx="7876340" cy="14171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en-US" sz="2800" b="1" dirty="0">
                  <a:latin typeface="TH Chakra Petch" panose="02000506000000020004" pitchFamily="2" charset="-34"/>
                  <a:cs typeface="TH Chakra Petch" panose="02000506000000020004" pitchFamily="2" charset="-34"/>
                </a:rPr>
                <a:t>1.</a:t>
              </a:r>
              <a:r>
                <a:rPr lang="th-TH" sz="2800" b="1" dirty="0">
                  <a:latin typeface="TH Chakra Petch" panose="02000506000000020004" pitchFamily="2" charset="-34"/>
                  <a:cs typeface="TH Chakra Petch" panose="02000506000000020004" pitchFamily="2" charset="-34"/>
                </a:rPr>
                <a:t> โครงการพัฒนาและส่งเสริมเกษตรอินทรีย์อย่างครบวงจรและยั่งยืน</a:t>
              </a:r>
              <a:endParaRPr lang="th-TH" sz="2800" b="1" dirty="0">
                <a:latin typeface="TH Chakra Petch" panose="02000506000000020004" pitchFamily="2" charset="-34"/>
                <a:cs typeface="TH Chakra Petch" panose="02000506000000020004" pitchFamily="2" charset="-34"/>
              </a:endParaRPr>
            </a:p>
            <a:p>
              <a:pPr algn="thaiDist"/>
              <a:r>
                <a:rPr lang="th-TH" sz="2800" b="1" dirty="0">
                  <a:latin typeface="TH Chakra Petch" panose="02000506000000020004" pitchFamily="2" charset="-34"/>
                  <a:cs typeface="TH Chakra Petch" panose="02000506000000020004" pitchFamily="2" charset="-34"/>
                </a:rPr>
                <a:t>  </a:t>
              </a:r>
              <a:r>
                <a:rPr lang="en-US" sz="2400" b="1" dirty="0">
                  <a:latin typeface="TH Chakra Petch" panose="02000506000000020004" pitchFamily="2" charset="-34"/>
                  <a:cs typeface="TH Chakra Petch" panose="02000506000000020004" pitchFamily="2" charset="-34"/>
                </a:rPr>
                <a:t>1.1 </a:t>
              </a:r>
              <a:r>
                <a:rPr lang="th-TH" sz="2400" b="1" dirty="0">
                  <a:latin typeface="TH Chakra Petch" panose="02000506000000020004" pitchFamily="2" charset="-34"/>
                  <a:cs typeface="TH Chakra Petch" panose="02000506000000020004" pitchFamily="2" charset="-34"/>
                </a:rPr>
                <a:t>แปลงต้นแบบการผลิตพืชในระบบการปฏิบัติทางการเกษตรที่ดี ( </a:t>
              </a:r>
              <a:r>
                <a:rPr lang="en-US" sz="2400" b="1" dirty="0">
                  <a:latin typeface="TH Chakra Petch" panose="02000506000000020004" pitchFamily="2" charset="-34"/>
                  <a:cs typeface="TH Chakra Petch" panose="02000506000000020004" pitchFamily="2" charset="-34"/>
                </a:rPr>
                <a:t>GAP )           </a:t>
              </a:r>
              <a:endParaRPr lang="en-US" sz="2400" b="1" dirty="0">
                <a:latin typeface="TH Chakra Petch" panose="02000506000000020004" pitchFamily="2" charset="-34"/>
                <a:cs typeface="TH Chakra Petch" panose="02000506000000020004" pitchFamily="2" charset="-34"/>
              </a:endParaRPr>
            </a:p>
            <a:p>
              <a:pPr algn="thaiDist"/>
              <a:r>
                <a:rPr lang="en-US" sz="2400" b="1" dirty="0">
                  <a:latin typeface="TH Chakra Petch" panose="02000506000000020004" pitchFamily="2" charset="-34"/>
                  <a:cs typeface="TH Chakra Petch" panose="02000506000000020004" pitchFamily="2" charset="-34"/>
                </a:rPr>
                <a:t> </a:t>
              </a:r>
              <a:r>
                <a:rPr lang="th-TH" sz="2400" b="1" dirty="0">
                  <a:latin typeface="TH Chakra Petch" panose="02000506000000020004" pitchFamily="2" charset="-34"/>
                  <a:cs typeface="TH Chakra Petch" panose="02000506000000020004" pitchFamily="2" charset="-34"/>
                </a:rPr>
                <a:t>	ในพื้นที่โครงการเกษตรอ</a:t>
              </a:r>
              <a:r>
                <a:rPr lang="th-TH" sz="2400" b="1" dirty="0" err="1">
                  <a:latin typeface="TH Chakra Petch" panose="02000506000000020004" pitchFamily="2" charset="-34"/>
                  <a:cs typeface="TH Chakra Petch" panose="02000506000000020004" pitchFamily="2" charset="-34"/>
                </a:rPr>
                <a:t>ทิตยาทร</a:t>
              </a:r>
              <a:r>
                <a:rPr lang="th-TH" sz="2400" b="1" dirty="0">
                  <a:latin typeface="TH Chakra Petch" panose="02000506000000020004" pitchFamily="2" charset="-34"/>
                  <a:cs typeface="TH Chakra Petch" panose="02000506000000020004" pitchFamily="2" charset="-34"/>
                </a:rPr>
                <a:t> พื้นที่ </a:t>
              </a:r>
              <a:r>
                <a:rPr lang="en-US" sz="2400" b="1" dirty="0">
                  <a:latin typeface="TH Chakra Petch" panose="02000506000000020004" pitchFamily="2" charset="-34"/>
                  <a:cs typeface="TH Chakra Petch" panose="02000506000000020004" pitchFamily="2" charset="-34"/>
                </a:rPr>
                <a:t>7</a:t>
              </a:r>
              <a:r>
                <a:rPr lang="th-TH" sz="2400" b="1" dirty="0">
                  <a:latin typeface="TH Chakra Petch" panose="02000506000000020004" pitchFamily="2" charset="-34"/>
                  <a:cs typeface="TH Chakra Petch" panose="02000506000000020004" pitchFamily="2" charset="-34"/>
                </a:rPr>
                <a:t> ไร่ ดำเนินการปลูกข้าวโพดหวาน         นำเทคโนโลยีของกรมมาใช้ภายในแปลงต้นแบบ ได้แก่ ปุ๋ยหมักเติมอากาศ และไวรัส </a:t>
              </a:r>
              <a:r>
                <a:rPr lang="en-US" sz="2400" b="1" dirty="0">
                  <a:latin typeface="TH Chakra Petch" panose="02000506000000020004" pitchFamily="2" charset="-34"/>
                  <a:cs typeface="TH Chakra Petch" panose="02000506000000020004" pitchFamily="2" charset="-34"/>
                </a:rPr>
                <a:t>NPV</a:t>
              </a:r>
              <a:endParaRPr lang="th-TH" sz="2400" b="1" dirty="0">
                <a:solidFill>
                  <a:srgbClr val="FF0000"/>
                </a:solidFill>
                <a:latin typeface="TH Chakra Petch" panose="02000506000000020004" pitchFamily="2" charset="-34"/>
                <a:cs typeface="TH Chakra Petch" panose="02000506000000020004" pitchFamily="2" charset="-34"/>
              </a:endParaRPr>
            </a:p>
          </p:txBody>
        </p:sp>
        <p:sp>
          <p:nvSpPr>
            <p:cNvPr id="2" name="กล่องข้อความ 1"/>
            <p:cNvSpPr txBox="1"/>
            <p:nvPr/>
          </p:nvSpPr>
          <p:spPr>
            <a:xfrm>
              <a:off x="484008" y="333862"/>
              <a:ext cx="488008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2800" b="1" dirty="0">
                  <a:latin typeface="TH Chakra Petch" panose="02000506000000020004" pitchFamily="2" charset="-34"/>
                  <a:cs typeface="TH Chakra Petch" panose="02000506000000020004" pitchFamily="2" charset="-34"/>
                </a:rPr>
                <a:t>กิจกรรม :</a:t>
              </a:r>
              <a:r>
                <a:rPr lang="th-TH" sz="2800" b="1" dirty="0">
                  <a:solidFill>
                    <a:srgbClr val="FF0000"/>
                  </a:solidFill>
                  <a:latin typeface="TH Chakra Petch" panose="02000506000000020004" pitchFamily="2" charset="-34"/>
                  <a:cs typeface="TH Chakra Petch" panose="02000506000000020004" pitchFamily="2" charset="-34"/>
                </a:rPr>
                <a:t> </a:t>
              </a:r>
              <a:r>
                <a:rPr lang="th-TH" sz="2800" spc="55" dirty="0">
                  <a:effectLst/>
                  <a:latin typeface="TH Chakra Petch" panose="02000506000000020004" pitchFamily="2" charset="-34"/>
                  <a:ea typeface="Times New Roman" panose="02020603050405020304" pitchFamily="18" charset="0"/>
                  <a:cs typeface="TH Chakra Petch" panose="02000506000000020004" pitchFamily="2" charset="-34"/>
                </a:rPr>
                <a:t>การพัฒนาศักยภาพการผลิตพืชผัก</a:t>
              </a:r>
              <a:endParaRPr lang="th-TH" sz="2800" b="1" dirty="0">
                <a:solidFill>
                  <a:srgbClr val="FF0000"/>
                </a:solidFill>
                <a:latin typeface="TH Chakra Petch" panose="02000506000000020004" pitchFamily="2" charset="-34"/>
                <a:cs typeface="TH Chakra Petch" panose="02000506000000020004" pitchFamily="2" charset="-34"/>
              </a:endParaRPr>
            </a:p>
          </p:txBody>
        </p:sp>
        <p:pic>
          <p:nvPicPr>
            <p:cNvPr id="15" name="รูปภาพ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5975" y="3283715"/>
              <a:ext cx="4012089" cy="2246769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75" y="3283715"/>
              <a:ext cx="3988423" cy="2233517"/>
            </a:xfrm>
            <a:prstGeom prst="rect">
              <a:avLst/>
            </a:prstGeom>
            <a:effectLst>
              <a:softEdge rad="63500"/>
            </a:effectLst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aamskw (@hZhSISxpj8CRSjc) / X"/>
          <p:cNvPicPr>
            <a:picLocks noChangeAspect="1" noChangeArrowheads="1"/>
          </p:cNvPicPr>
          <p:nvPr/>
        </p:nvPicPr>
        <p:blipFill rotWithShape="1">
          <a:blip r:embed="rId1">
            <a:alphaModFix amt="35000"/>
            <a:clrChange>
              <a:clrFrom>
                <a:srgbClr val="E7E0DA"/>
              </a:clrFrom>
              <a:clrTo>
                <a:srgbClr val="E7E0D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62598" b="90820" l="9115" r="90799">
                        <a14:foregroundMark x1="13281" y1="77881" x2="13281" y2="77881"/>
                        <a14:foregroundMark x1="14063" y1="77100" x2="14063" y2="77100"/>
                        <a14:foregroundMark x1="14149" y1="74805" x2="14149" y2="74805"/>
                        <a14:foregroundMark x1="10938" y1="74609" x2="10938" y2="74609"/>
                        <a14:foregroundMark x1="13455" y1="78271" x2="13455" y2="78271"/>
                        <a14:foregroundMark x1="15017" y1="86719" x2="15017" y2="86719"/>
                        <a14:foregroundMark x1="19878" y1="86230" x2="19878" y2="86230"/>
                        <a14:foregroundMark x1="16319" y1="88086" x2="16319" y2="88086"/>
                        <a14:foregroundMark x1="10503" y1="85498" x2="10503" y2="85498"/>
                        <a14:foregroundMark x1="9288" y1="84717" x2="9288" y2="84717"/>
                        <a14:foregroundMark x1="11198" y1="84717" x2="11198" y2="84717"/>
                        <a14:foregroundMark x1="12674" y1="84863" x2="12674" y2="84863"/>
                        <a14:foregroundMark x1="17014" y1="90381" x2="17014" y2="90381"/>
                        <a14:foregroundMark x1="31076" y1="90674" x2="31076" y2="90674"/>
                        <a14:foregroundMark x1="69618" y1="90869" x2="69618" y2="90869"/>
                        <a14:foregroundMark x1="90799" y1="87598" x2="90799" y2="87598"/>
                        <a14:foregroundMark x1="83507" y1="90820" x2="83507" y2="90820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450" b="8000"/>
          <a:stretch>
            <a:fillRect/>
          </a:stretch>
        </p:blipFill>
        <p:spPr bwMode="auto">
          <a:xfrm>
            <a:off x="-1" y="1566745"/>
            <a:ext cx="9144000" cy="529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กล่องข้อความ 17"/>
          <p:cNvSpPr txBox="1"/>
          <p:nvPr/>
        </p:nvSpPr>
        <p:spPr>
          <a:xfrm>
            <a:off x="683569" y="872849"/>
            <a:ext cx="31683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en-US" sz="20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	1.</a:t>
            </a:r>
            <a:r>
              <a:rPr lang="th-TH" sz="20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 ไถเตรียมแปลง </a:t>
            </a:r>
            <a:endParaRPr lang="th-TH" sz="2000" b="1" dirty="0"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3" name="กล่องข้อความ 2"/>
          <p:cNvSpPr txBox="1"/>
          <p:nvPr/>
        </p:nvSpPr>
        <p:spPr>
          <a:xfrm>
            <a:off x="827584" y="404664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ขั้นตอนการดำเนินงานแปลงต้นแบบ (ข้าวโพดหวาน)</a:t>
            </a:r>
            <a:endParaRPr lang="th-TH" sz="2800" b="1" dirty="0"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2" name="กล่องข้อความ 11"/>
          <p:cNvSpPr txBox="1"/>
          <p:nvPr/>
        </p:nvSpPr>
        <p:spPr>
          <a:xfrm>
            <a:off x="683568" y="1208946"/>
            <a:ext cx="77768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en-US" sz="20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	2.</a:t>
            </a:r>
            <a:r>
              <a:rPr lang="th-TH" sz="20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 การปลูก โดยใส่ปุ๋ยรองพื้น ปลูกแบบแถวคู่ โดยมีระยะห่างระหว่างต้น  25 เซนติเมตร ระยะห่างระหว่างแถว 75 เซนติเมตร </a:t>
            </a:r>
            <a:endParaRPr lang="th-TH" sz="2000" b="1" dirty="0"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7" name="กล่องข้อความ 6"/>
          <p:cNvSpPr txBox="1"/>
          <p:nvPr/>
        </p:nvSpPr>
        <p:spPr>
          <a:xfrm>
            <a:off x="899592" y="1804754"/>
            <a:ext cx="4536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    3. </a:t>
            </a:r>
            <a:r>
              <a:rPr lang="th-TH" sz="20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ดูแลรักษา กำจัดวัชพืช ใส่ปุ๋ย ให้น้ำ </a:t>
            </a:r>
            <a:endParaRPr lang="th-TH" sz="2000" b="1" dirty="0"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4" name="กล่องข้อความ 13"/>
          <p:cNvSpPr txBox="1"/>
          <p:nvPr/>
        </p:nvSpPr>
        <p:spPr>
          <a:xfrm>
            <a:off x="899592" y="2092786"/>
            <a:ext cx="5040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    4. </a:t>
            </a:r>
            <a:r>
              <a:rPr lang="th-TH" sz="20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เก็บเกี่ยวผลผลิต เก็บบันทึกข้อมูลผลผลิต</a:t>
            </a:r>
            <a:endParaRPr lang="th-TH" sz="2000" b="1" dirty="0"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pic>
        <p:nvPicPr>
          <p:cNvPr id="1026" name="Picture 2" descr="ตารางการปลูก การใส่ปุ๋ยข้าวโพด ทุกช่วงอายุ ให้ฝักใหญ่ - YVP GROUP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500" b="54352" l="9375" r="89219">
                        <a14:foregroundMark x1="11510" y1="40648" x2="11510" y2="40648"/>
                        <a14:foregroundMark x1="10156" y1="41296" x2="10156" y2="41296"/>
                        <a14:foregroundMark x1="12917" y1="36389" x2="12917" y2="36389"/>
                        <a14:foregroundMark x1="12188" y1="35370" x2="12188" y2="35370"/>
                        <a14:foregroundMark x1="10729" y1="35741" x2="10729" y2="35741"/>
                        <a14:foregroundMark x1="9688" y1="38241" x2="9688" y2="38241"/>
                        <a14:foregroundMark x1="9896" y1="39259" x2="9896" y2="39259"/>
                        <a14:foregroundMark x1="9531" y1="39259" x2="9531" y2="39259"/>
                        <a14:foregroundMark x1="16250" y1="42315" x2="16250" y2="42315"/>
                        <a14:foregroundMark x1="16250" y1="44537" x2="16250" y2="44537"/>
                        <a14:foregroundMark x1="17240" y1="45370" x2="17240" y2="45370"/>
                        <a14:foregroundMark x1="17396" y1="48981" x2="17396" y2="48981"/>
                        <a14:foregroundMark x1="17240" y1="48426" x2="17240" y2="48426"/>
                        <a14:foregroundMark x1="17708" y1="53519" x2="17708" y2="53519"/>
                        <a14:foregroundMark x1="16823" y1="54352" x2="16823" y2="54352"/>
                        <a14:foregroundMark x1="25417" y1="54167" x2="25417" y2="54167"/>
                        <a14:foregroundMark x1="24531" y1="51111" x2="24531" y2="51111"/>
                        <a14:foregroundMark x1="24635" y1="48611" x2="24635" y2="48611"/>
                        <a14:foregroundMark x1="24740" y1="46389" x2="24740" y2="46389"/>
                        <a14:foregroundMark x1="24844" y1="44722" x2="24844" y2="44722"/>
                        <a14:foregroundMark x1="25417" y1="42130" x2="25417" y2="42130"/>
                        <a14:foregroundMark x1="24740" y1="49815" x2="24740" y2="49815"/>
                        <a14:foregroundMark x1="24635" y1="49444" x2="24635" y2="49444"/>
                        <a14:foregroundMark x1="31875" y1="53333" x2="31875" y2="53333"/>
                        <a14:foregroundMark x1="29792" y1="43889" x2="29792" y2="43889"/>
                        <a14:foregroundMark x1="40000" y1="53704" x2="40000" y2="53704"/>
                        <a14:foregroundMark x1="49427" y1="53519" x2="49427" y2="53519"/>
                        <a14:foregroundMark x1="49583" y1="47407" x2="49583" y2="47407"/>
                        <a14:foregroundMark x1="58750" y1="54537" x2="58750" y2="54537"/>
                        <a14:foregroundMark x1="58958" y1="48611" x2="58958" y2="48611"/>
                        <a14:foregroundMark x1="58750" y1="50093" x2="58750" y2="50093"/>
                        <a14:foregroundMark x1="58646" y1="16296" x2="58646" y2="16296"/>
                        <a14:foregroundMark x1="71510" y1="32870" x2="71510" y2="32870"/>
                        <a14:foregroundMark x1="71875" y1="32500" x2="71875" y2="32500"/>
                        <a14:foregroundMark x1="67969" y1="31019" x2="67969" y2="31019"/>
                        <a14:foregroundMark x1="67500" y1="30833" x2="67500" y2="30833"/>
                        <a14:foregroundMark x1="67500" y1="31204" x2="67500" y2="31204"/>
                        <a14:foregroundMark x1="67969" y1="37130" x2="67969" y2="37130"/>
                        <a14:foregroundMark x1="69688" y1="47222" x2="69688" y2="47222"/>
                        <a14:foregroundMark x1="69688" y1="50648" x2="69688" y2="50648"/>
                        <a14:foregroundMark x1="69479" y1="21204" x2="69479" y2="21204"/>
                        <a14:foregroundMark x1="69479" y1="20000" x2="69479" y2="20000"/>
                        <a14:foregroundMark x1="69479" y1="18333" x2="69479" y2="18333"/>
                        <a14:foregroundMark x1="71042" y1="17407" x2="71042" y2="17407"/>
                        <a14:foregroundMark x1="71042" y1="17407" x2="71042" y2="17407"/>
                        <a14:foregroundMark x1="70729" y1="15926" x2="70729" y2="15926"/>
                        <a14:foregroundMark x1="71406" y1="15278" x2="71406" y2="15278"/>
                        <a14:foregroundMark x1="71510" y1="17315" x2="71510" y2="17315"/>
                        <a14:foregroundMark x1="69323" y1="13704" x2="69323" y2="13704"/>
                        <a14:foregroundMark x1="69323" y1="12500" x2="69323" y2="12500"/>
                        <a14:foregroundMark x1="68646" y1="14907" x2="68646" y2="14907"/>
                        <a14:foregroundMark x1="68281" y1="14444" x2="68281" y2="14444"/>
                        <a14:foregroundMark x1="68073" y1="16111" x2="68073" y2="16111"/>
                        <a14:foregroundMark x1="68438" y1="17963" x2="68438" y2="17963"/>
                        <a14:foregroundMark x1="67396" y1="17593" x2="67396" y2="17593"/>
                        <a14:foregroundMark x1="66354" y1="40093" x2="66354" y2="40093"/>
                        <a14:foregroundMark x1="80938" y1="53704" x2="80938" y2="53704"/>
                        <a14:foregroundMark x1="80625" y1="50278" x2="80625" y2="50278"/>
                        <a14:foregroundMark x1="80469" y1="47222" x2="80469" y2="47222"/>
                        <a14:foregroundMark x1="80573" y1="20833" x2="80573" y2="20833"/>
                        <a14:foregroundMark x1="80469" y1="20000" x2="80469" y2="20000"/>
                        <a14:foregroundMark x1="81406" y1="18148" x2="81406" y2="18148"/>
                        <a14:foregroundMark x1="81979" y1="17407" x2="81979" y2="17407"/>
                        <a14:foregroundMark x1="81406" y1="16574" x2="81406" y2="16574"/>
                        <a14:foregroundMark x1="81719" y1="15741" x2="81719" y2="15741"/>
                        <a14:foregroundMark x1="80833" y1="14907" x2="80833" y2="14907"/>
                        <a14:foregroundMark x1="80156" y1="12870" x2="80156" y2="12870"/>
                        <a14:foregroundMark x1="79479" y1="16759" x2="79479" y2="16759"/>
                        <a14:foregroundMark x1="78438" y1="15926" x2="78438" y2="15926"/>
                        <a14:foregroundMark x1="79323" y1="18148" x2="79323" y2="18148"/>
                        <a14:foregroundMark x1="78438" y1="17963" x2="78438" y2="17963"/>
                        <a14:foregroundMark x1="82292" y1="17315" x2="82292" y2="17315"/>
                        <a14:foregroundMark x1="88542" y1="44907" x2="88542" y2="44907"/>
                        <a14:foregroundMark x1="89219" y1="51481" x2="89219" y2="51481"/>
                        <a14:foregroundMark x1="81146" y1="39167" x2="81146" y2="39167"/>
                        <a14:foregroundMark x1="80625" y1="32222" x2="80625" y2="32222"/>
                        <a14:foregroundMark x1="77396" y1="39815" x2="77396" y2="39815"/>
                        <a14:foregroundMark x1="70573" y1="14259" x2="70573" y2="1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76" t="9230" r="7476" b="44400"/>
          <a:stretch>
            <a:fillRect/>
          </a:stretch>
        </p:blipFill>
        <p:spPr bwMode="auto">
          <a:xfrm>
            <a:off x="2597394" y="4797152"/>
            <a:ext cx="6391071" cy="196003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ตาราง 1"/>
          <p:cNvGraphicFramePr>
            <a:graphicFrameLocks noGrp="1"/>
          </p:cNvGraphicFramePr>
          <p:nvPr/>
        </p:nvGraphicFramePr>
        <p:xfrm>
          <a:off x="683568" y="2562663"/>
          <a:ext cx="5556649" cy="2829120"/>
        </p:xfrm>
        <a:graphic>
          <a:graphicData uri="http://schemas.openxmlformats.org/drawingml/2006/table">
            <a:tbl>
              <a:tblPr firstRow="1" bandRow="1"/>
              <a:tblGrid>
                <a:gridCol w="1112116"/>
                <a:gridCol w="1481511"/>
                <a:gridCol w="1307215"/>
                <a:gridCol w="1655807"/>
              </a:tblGrid>
              <a:tr h="314520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sng" strike="noStrike" dirty="0">
                          <a:solidFill>
                            <a:srgbClr val="000000"/>
                          </a:solidFill>
                          <a:effectLst/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รอบการผลิต</a:t>
                      </a:r>
                      <a:endParaRPr lang="th-TH" sz="2000" b="1" i="0" u="sng" strike="noStrike" dirty="0">
                        <a:solidFill>
                          <a:srgbClr val="000000"/>
                        </a:solidFill>
                        <a:effectLst/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sng" strike="noStrike" dirty="0">
                          <a:solidFill>
                            <a:srgbClr val="000000"/>
                          </a:solidFill>
                          <a:effectLst/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ต้นทุน (บาท/ไร่)</a:t>
                      </a:r>
                      <a:endParaRPr lang="th-TH" sz="2000" b="1" i="0" u="sng" strike="noStrike" dirty="0">
                        <a:solidFill>
                          <a:srgbClr val="000000"/>
                        </a:solidFill>
                        <a:effectLst/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sng" strike="noStrike" dirty="0">
                          <a:solidFill>
                            <a:srgbClr val="000000"/>
                          </a:solidFill>
                          <a:effectLst/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รายได้ (บาท/ไร่)</a:t>
                      </a:r>
                      <a:endParaRPr lang="th-TH" sz="2000" b="1" i="0" u="sng" strike="noStrike" dirty="0">
                        <a:solidFill>
                          <a:srgbClr val="000000"/>
                        </a:solidFill>
                        <a:effectLst/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sng" strike="noStrike" dirty="0">
                          <a:solidFill>
                            <a:srgbClr val="000000"/>
                          </a:solidFill>
                          <a:effectLst/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รายได้สุทธิ (บาท/ไร่)</a:t>
                      </a:r>
                      <a:endParaRPr lang="th-TH" sz="2000" b="1" i="0" u="sng" strike="noStrike" dirty="0">
                        <a:solidFill>
                          <a:srgbClr val="000000"/>
                        </a:solidFill>
                        <a:effectLst/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5383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1</a:t>
                      </a:r>
                      <a:endParaRPr lang="th-TH" sz="2000" b="0" i="0" u="none" strike="noStrike">
                        <a:solidFill>
                          <a:srgbClr val="000000"/>
                        </a:solidFill>
                        <a:effectLst/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5,350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effectLst/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31,800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effectLst/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26,450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effectLst/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5383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2</a:t>
                      </a:r>
                      <a:endParaRPr lang="th-TH" sz="2000" b="0" i="0" u="none" strike="noStrike">
                        <a:solidFill>
                          <a:srgbClr val="000000"/>
                        </a:solidFill>
                        <a:effectLst/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5,350</a:t>
                      </a:r>
                      <a:endParaRPr lang="th-TH" sz="2000" b="0" i="0" u="none" strike="noStrike">
                        <a:solidFill>
                          <a:srgbClr val="000000"/>
                        </a:solidFill>
                        <a:effectLst/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31,000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effectLst/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25,650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effectLst/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5383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3</a:t>
                      </a:r>
                      <a:endParaRPr lang="th-TH" sz="2000" b="0" i="0" u="none" strike="noStrike">
                        <a:solidFill>
                          <a:srgbClr val="000000"/>
                        </a:solidFill>
                        <a:effectLst/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5,350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effectLst/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31,400</a:t>
                      </a:r>
                      <a:endParaRPr lang="th-TH" sz="2000" b="0" i="0" u="none" strike="noStrike">
                        <a:solidFill>
                          <a:srgbClr val="000000"/>
                        </a:solidFill>
                        <a:effectLst/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26,050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effectLst/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5383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4</a:t>
                      </a:r>
                      <a:endParaRPr lang="th-TH" sz="2000" b="0" i="0" u="none" strike="noStrike">
                        <a:solidFill>
                          <a:srgbClr val="000000"/>
                        </a:solidFill>
                        <a:effectLst/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5,350</a:t>
                      </a:r>
                      <a:endParaRPr lang="th-TH" sz="2000" b="0" i="0" u="none" strike="noStrike">
                        <a:solidFill>
                          <a:srgbClr val="000000"/>
                        </a:solidFill>
                        <a:effectLst/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32,600</a:t>
                      </a:r>
                      <a:endParaRPr lang="th-TH" sz="2000" b="0" i="0" u="none" strike="noStrike">
                        <a:solidFill>
                          <a:srgbClr val="000000"/>
                        </a:solidFill>
                        <a:effectLst/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27,250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effectLst/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5383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5</a:t>
                      </a:r>
                      <a:endParaRPr lang="th-TH" sz="2000" b="0" i="0" u="none" strike="noStrike">
                        <a:solidFill>
                          <a:srgbClr val="000000"/>
                        </a:solidFill>
                        <a:effectLst/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5,350</a:t>
                      </a:r>
                      <a:endParaRPr lang="th-TH" sz="2000" b="0" i="0" u="none" strike="noStrike">
                        <a:solidFill>
                          <a:srgbClr val="000000"/>
                        </a:solidFill>
                        <a:effectLst/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31,000</a:t>
                      </a:r>
                      <a:endParaRPr lang="th-TH" sz="2000" b="0" i="0" u="none" strike="noStrike">
                        <a:solidFill>
                          <a:srgbClr val="000000"/>
                        </a:solidFill>
                        <a:effectLst/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25,650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effectLst/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5383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6</a:t>
                      </a:r>
                      <a:endParaRPr lang="th-TH" sz="2000" b="0" i="0" u="none" strike="noStrike">
                        <a:solidFill>
                          <a:srgbClr val="000000"/>
                        </a:solidFill>
                        <a:effectLst/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5,350</a:t>
                      </a:r>
                      <a:endParaRPr lang="th-TH" sz="2000" b="0" i="0" u="none" strike="noStrike">
                        <a:solidFill>
                          <a:srgbClr val="000000"/>
                        </a:solidFill>
                        <a:effectLst/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30,500</a:t>
                      </a:r>
                      <a:endParaRPr lang="th-TH" sz="2000" b="0" i="0" u="none" strike="noStrike">
                        <a:solidFill>
                          <a:srgbClr val="000000"/>
                        </a:solidFill>
                        <a:effectLst/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25,150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effectLst/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5383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7</a:t>
                      </a:r>
                      <a:endParaRPr lang="th-TH" sz="2000" b="0" i="0" u="none" strike="noStrike">
                        <a:solidFill>
                          <a:srgbClr val="000000"/>
                        </a:solidFill>
                        <a:effectLst/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5,350</a:t>
                      </a:r>
                      <a:endParaRPr lang="th-TH" sz="2000" b="0" i="0" u="none" strike="noStrike">
                        <a:solidFill>
                          <a:srgbClr val="000000"/>
                        </a:solidFill>
                        <a:effectLst/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32,300</a:t>
                      </a:r>
                      <a:endParaRPr lang="th-TH" sz="2000" b="0" i="0" u="none" strike="noStrike">
                        <a:solidFill>
                          <a:srgbClr val="000000"/>
                        </a:solidFill>
                        <a:effectLst/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26,950</a:t>
                      </a:r>
                      <a:endParaRPr lang="th-TH" sz="2000" b="0" i="0" u="none" strike="noStrike" dirty="0">
                        <a:solidFill>
                          <a:srgbClr val="000000"/>
                        </a:solidFill>
                        <a:effectLst/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5383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เฉลี่ย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effectLst/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5,350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effectLst/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31,514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effectLst/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Chakra Petch" panose="02000506000000020004" pitchFamily="2" charset="-34"/>
                          <a:cs typeface="TH Chakra Petch" panose="02000506000000020004" pitchFamily="2" charset="-34"/>
                        </a:rPr>
                        <a:t>26,164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effectLst/>
                        <a:latin typeface="TH Chakra Petch" panose="02000506000000020004" pitchFamily="2" charset="-34"/>
                        <a:cs typeface="TH Chakra Petch" panose="02000506000000020004" pitchFamily="2" charset="-34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aamskw (@hZhSISxpj8CRSjc) / X"/>
          <p:cNvPicPr>
            <a:picLocks noChangeAspect="1" noChangeArrowheads="1"/>
          </p:cNvPicPr>
          <p:nvPr/>
        </p:nvPicPr>
        <p:blipFill rotWithShape="1">
          <a:blip r:embed="rId1">
            <a:alphaModFix amt="35000"/>
            <a:clrChange>
              <a:clrFrom>
                <a:srgbClr val="E7E0DA"/>
              </a:clrFrom>
              <a:clrTo>
                <a:srgbClr val="E7E0D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62598" b="90820" l="9115" r="90799">
                        <a14:foregroundMark x1="13281" y1="77881" x2="13281" y2="77881"/>
                        <a14:foregroundMark x1="14063" y1="77100" x2="14063" y2="77100"/>
                        <a14:foregroundMark x1="14149" y1="74805" x2="14149" y2="74805"/>
                        <a14:foregroundMark x1="10938" y1="74609" x2="10938" y2="74609"/>
                        <a14:foregroundMark x1="13455" y1="78271" x2="13455" y2="78271"/>
                        <a14:foregroundMark x1="15017" y1="86719" x2="15017" y2="86719"/>
                        <a14:foregroundMark x1="19878" y1="86230" x2="19878" y2="86230"/>
                        <a14:foregroundMark x1="16319" y1="88086" x2="16319" y2="88086"/>
                        <a14:foregroundMark x1="10503" y1="85498" x2="10503" y2="85498"/>
                        <a14:foregroundMark x1="9288" y1="84717" x2="9288" y2="84717"/>
                        <a14:foregroundMark x1="11198" y1="84717" x2="11198" y2="84717"/>
                        <a14:foregroundMark x1="12674" y1="84863" x2="12674" y2="84863"/>
                        <a14:foregroundMark x1="17014" y1="90381" x2="17014" y2="90381"/>
                        <a14:foregroundMark x1="31076" y1="90674" x2="31076" y2="90674"/>
                        <a14:foregroundMark x1="69618" y1="90869" x2="69618" y2="90869"/>
                        <a14:foregroundMark x1="90799" y1="87598" x2="90799" y2="87598"/>
                        <a14:foregroundMark x1="83507" y1="90820" x2="83507" y2="90820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450" b="8000"/>
          <a:stretch>
            <a:fillRect/>
          </a:stretch>
        </p:blipFill>
        <p:spPr bwMode="auto">
          <a:xfrm>
            <a:off x="-1" y="1566745"/>
            <a:ext cx="9144000" cy="529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กล่องข้อความ 9"/>
          <p:cNvSpPr txBox="1"/>
          <p:nvPr/>
        </p:nvSpPr>
        <p:spPr>
          <a:xfrm>
            <a:off x="939501" y="180782"/>
            <a:ext cx="737691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1.2 </a:t>
            </a:r>
            <a:r>
              <a:rPr lang="th-TH" sz="28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แปลงขยายผลสู่เกษตรกรกลุ่มเป้าหมายในพื้นที่รอบ ๆ โครงการ ฯ เกษตรกร จำนวน </a:t>
            </a:r>
            <a:r>
              <a:rPr lang="en-US" sz="28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30</a:t>
            </a:r>
            <a:r>
              <a:rPr lang="th-TH" sz="28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 ราย พื้นที่ </a:t>
            </a:r>
            <a:r>
              <a:rPr lang="en-US" sz="28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15</a:t>
            </a:r>
            <a:r>
              <a:rPr lang="th-TH" sz="28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 ไร่</a:t>
            </a:r>
            <a:endParaRPr lang="th-TH" sz="2800" b="1" dirty="0"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3" name="กล่องข้อความ 12"/>
          <p:cNvSpPr txBox="1"/>
          <p:nvPr/>
        </p:nvSpPr>
        <p:spPr>
          <a:xfrm>
            <a:off x="517060" y="1196752"/>
            <a:ext cx="8159396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2800" b="1" u="sng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ขั้นตอนการดำเนินงาน</a:t>
            </a:r>
            <a:endParaRPr lang="th-TH" sz="2800" b="1" u="sng" dirty="0">
              <a:latin typeface="TH Chakra Petch" panose="02000506000000020004" pitchFamily="2" charset="-34"/>
              <a:cs typeface="TH Chakra Petch" panose="02000506000000020004" pitchFamily="2" charset="-34"/>
            </a:endParaRPr>
          </a:p>
          <a:p>
            <a:pPr algn="thaiDist"/>
            <a:endParaRPr lang="th-TH" sz="2400" b="1" dirty="0">
              <a:latin typeface="TH Chakra Petch" panose="02000506000000020004" pitchFamily="2" charset="-34"/>
              <a:cs typeface="TH Chakra Petch" panose="02000506000000020004" pitchFamily="2" charset="-34"/>
            </a:endParaRPr>
          </a:p>
          <a:p>
            <a:pPr algn="thaiDist"/>
            <a:r>
              <a:rPr lang="th-TH" sz="24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1. คัดเลือกเกษตรกร           			   และจับพิกัดแปลง</a:t>
            </a:r>
            <a:endParaRPr lang="th-TH" sz="2400" b="1" dirty="0">
              <a:latin typeface="TH Chakra Petch" panose="02000506000000020004" pitchFamily="2" charset="-34"/>
              <a:cs typeface="TH Chakra Petch" panose="02000506000000020004" pitchFamily="2" charset="-34"/>
            </a:endParaRPr>
          </a:p>
          <a:p>
            <a:pPr algn="thaiDist"/>
            <a:endParaRPr lang="th-TH" sz="2400" b="1" dirty="0">
              <a:latin typeface="TH Chakra Petch" panose="02000506000000020004" pitchFamily="2" charset="-34"/>
              <a:cs typeface="TH Chakra Petch" panose="02000506000000020004" pitchFamily="2" charset="-34"/>
            </a:endParaRPr>
          </a:p>
          <a:p>
            <a:pPr algn="thaiDist"/>
            <a:r>
              <a:rPr lang="th-TH" sz="24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2. เก็บตัวอย่างดินเพื่อวิเคราะห์</a:t>
            </a:r>
            <a:endParaRPr lang="th-TH" sz="2400" b="1" dirty="0">
              <a:latin typeface="TH Chakra Petch" panose="02000506000000020004" pitchFamily="2" charset="-34"/>
              <a:cs typeface="TH Chakra Petch" panose="02000506000000020004" pitchFamily="2" charset="-34"/>
            </a:endParaRPr>
          </a:p>
          <a:p>
            <a:pPr algn="thaiDist"/>
            <a:endParaRPr lang="th-TH" sz="2400" b="1" dirty="0">
              <a:latin typeface="TH Chakra Petch" panose="02000506000000020004" pitchFamily="2" charset="-34"/>
              <a:cs typeface="TH Chakra Petch" panose="02000506000000020004" pitchFamily="2" charset="-34"/>
            </a:endParaRPr>
          </a:p>
          <a:p>
            <a:pPr algn="thaiDist"/>
            <a:r>
              <a:rPr lang="th-TH" sz="24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3. วางแผนการผลิตร่วมกับเกษตรกรขยายผล</a:t>
            </a:r>
            <a:endParaRPr lang="th-TH" sz="2400" b="1" dirty="0">
              <a:latin typeface="TH Chakra Petch" panose="02000506000000020004" pitchFamily="2" charset="-34"/>
              <a:cs typeface="TH Chakra Petch" panose="02000506000000020004" pitchFamily="2" charset="-34"/>
            </a:endParaRPr>
          </a:p>
          <a:p>
            <a:pPr algn="thaiDist"/>
            <a:endParaRPr lang="th-TH" sz="2400" b="1" dirty="0">
              <a:latin typeface="TH Chakra Petch" panose="02000506000000020004" pitchFamily="2" charset="-34"/>
              <a:cs typeface="TH Chakra Petch" panose="02000506000000020004" pitchFamily="2" charset="-34"/>
            </a:endParaRPr>
          </a:p>
          <a:p>
            <a:pPr algn="thaiDist"/>
            <a:endParaRPr lang="th-TH" sz="2400" b="1" dirty="0">
              <a:latin typeface="TH Chakra Petch" panose="02000506000000020004" pitchFamily="2" charset="-34"/>
              <a:cs typeface="TH Chakra Petch" panose="02000506000000020004" pitchFamily="2" charset="-34"/>
            </a:endParaRPr>
          </a:p>
          <a:p>
            <a:pPr algn="thaiDist"/>
            <a:r>
              <a:rPr lang="th-TH" sz="24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4. ดำเนินการผลิต ส่งมอบปัจจัยการผลิตและดูแลรักษา</a:t>
            </a:r>
            <a:endParaRPr lang="th-TH" sz="2400" b="1" dirty="0">
              <a:latin typeface="TH Chakra Petch" panose="02000506000000020004" pitchFamily="2" charset="-34"/>
              <a:cs typeface="TH Chakra Petch" panose="02000506000000020004" pitchFamily="2" charset="-34"/>
            </a:endParaRPr>
          </a:p>
          <a:p>
            <a:pPr algn="thaiDist"/>
            <a:endParaRPr lang="th-TH" sz="2400" b="1" dirty="0">
              <a:latin typeface="TH Chakra Petch" panose="02000506000000020004" pitchFamily="2" charset="-34"/>
              <a:cs typeface="TH Chakra Petch" panose="02000506000000020004" pitchFamily="2" charset="-34"/>
            </a:endParaRPr>
          </a:p>
          <a:p>
            <a:pPr algn="thaiDist"/>
            <a:endParaRPr lang="th-TH" sz="2400" b="1" dirty="0">
              <a:latin typeface="TH Chakra Petch" panose="02000506000000020004" pitchFamily="2" charset="-34"/>
              <a:cs typeface="TH Chakra Petch" panose="02000506000000020004" pitchFamily="2" charset="-34"/>
            </a:endParaRPr>
          </a:p>
          <a:p>
            <a:pPr algn="thaiDist"/>
            <a:r>
              <a:rPr lang="th-TH" sz="24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5. เก็บบันทึกข้อมูลผลผลิต</a:t>
            </a:r>
            <a:endParaRPr lang="th-TH" sz="2400" b="1" dirty="0"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375" r="93000">
                        <a14:foregroundMark x1="8563" y1="57000" x2="8563" y2="57000"/>
                        <a14:foregroundMark x1="5375" y1="65444" x2="5375" y2="65444"/>
                        <a14:foregroundMark x1="91688" y1="36444" x2="91688" y2="36444"/>
                        <a14:foregroundMark x1="90125" y1="31000" x2="90125" y2="31000"/>
                        <a14:foregroundMark x1="93000" y1="54000" x2="93000" y2="54000"/>
                        <a14:foregroundMark x1="90688" y1="70778" x2="90688" y2="70778"/>
                        <a14:foregroundMark x1="60500" y1="26889" x2="60500" y2="26889"/>
                        <a14:foregroundMark x1="39063" y1="28222" x2="39063" y2="28222"/>
                        <a14:backgroundMark x1="31813" y1="58222" x2="31813" y2="58222"/>
                        <a14:backgroundMark x1="31813" y1="64556" x2="31813" y2="64556"/>
                        <a14:backgroundMark x1="23563" y1="72000" x2="23563" y2="72000"/>
                        <a14:backgroundMark x1="48688" y1="63778" x2="48688" y2="63778"/>
                        <a14:backgroundMark x1="46813" y1="70111" x2="46813" y2="70111"/>
                        <a14:backgroundMark x1="48938" y1="74333" x2="48938" y2="74333"/>
                        <a14:backgroundMark x1="51313" y1="75444" x2="52125" y2="75000"/>
                        <a14:backgroundMark x1="53438" y1="71556" x2="53438" y2="71556"/>
                        <a14:backgroundMark x1="54188" y1="66889" x2="54188" y2="66889"/>
                        <a14:backgroundMark x1="51313" y1="65222" x2="51313" y2="65222"/>
                        <a14:backgroundMark x1="49063" y1="64556" x2="49063" y2="64556"/>
                        <a14:backgroundMark x1="32250" y1="68000" x2="32250" y2="68000"/>
                        <a14:backgroundMark x1="32125" y1="72000" x2="32125" y2="72000"/>
                        <a14:backgroundMark x1="28563" y1="75222" x2="28563" y2="75222"/>
                        <a14:backgroundMark x1="24313" y1="76667" x2="24313" y2="76667"/>
                        <a14:backgroundMark x1="22375" y1="72667" x2="22375" y2="72667"/>
                        <a14:backgroundMark x1="20000" y1="65667" x2="20000" y2="65667"/>
                        <a14:backgroundMark x1="10375" y1="65222" x2="10375" y2="65222"/>
                        <a14:backgroundMark x1="70125" y1="69000" x2="70125" y2="69000"/>
                        <a14:backgroundMark x1="69875" y1="56778" x2="69875" y2="56778"/>
                        <a14:backgroundMark x1="73188" y1="67111" x2="73188" y2="67111"/>
                        <a14:backgroundMark x1="76438" y1="71000" x2="76438" y2="71000"/>
                        <a14:backgroundMark x1="78688" y1="72667" x2="78688" y2="72667"/>
                        <a14:backgroundMark x1="80250" y1="69444" x2="80250" y2="69444"/>
                        <a14:backgroundMark x1="74188" y1="74111" x2="74188" y2="74111"/>
                        <a14:backgroundMark x1="69500" y1="74111" x2="69500" y2="74111"/>
                        <a14:backgroundMark x1="68000" y1="70556" x2="68000" y2="70556"/>
                        <a14:backgroundMark x1="67250" y1="68222" x2="67250" y2="68222"/>
                        <a14:backgroundMark x1="52125" y1="69667" x2="52125" y2="69667"/>
                        <a14:backgroundMark x1="50125" y1="70556" x2="50125" y2="70556"/>
                        <a14:backgroundMark x1="49750" y1="73667" x2="49750" y2="73667"/>
                        <a14:backgroundMark x1="48188" y1="72889" x2="48188" y2="72889"/>
                        <a14:backgroundMark x1="47000" y1="69444" x2="47000" y2="69444"/>
                        <a14:backgroundMark x1="50688" y1="63333" x2="50688" y2="63333"/>
                        <a14:backgroundMark x1="99063" y1="60333" x2="99063" y2="60333"/>
                        <a14:backgroundMark x1="96063" y1="69222" x2="96063" y2="69222"/>
                        <a14:backgroundMark x1="95938" y1="73667" x2="95938" y2="73667"/>
                        <a14:backgroundMark x1="91813" y1="70111" x2="91813" y2="70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634098"/>
            <a:ext cx="2088232" cy="117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33201" b="31100"/>
          <a:stretch>
            <a:fillRect/>
          </a:stretch>
        </p:blipFill>
        <p:spPr>
          <a:xfrm>
            <a:off x="3376426" y="2735545"/>
            <a:ext cx="3528392" cy="667272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89" b="89532" l="3942" r="91494">
                        <a14:foregroundMark x1="29668" y1="24242" x2="29668" y2="24242"/>
                        <a14:foregroundMark x1="41701" y1="23140" x2="41701" y2="23140"/>
                        <a14:foregroundMark x1="48755" y1="31956" x2="48755" y2="31956"/>
                        <a14:foregroundMark x1="46058" y1="32507" x2="46058" y2="32507"/>
                        <a14:foregroundMark x1="51452" y1="31129" x2="51452" y2="31129"/>
                        <a14:foregroundMark x1="50000" y1="30303" x2="50000" y2="30303"/>
                        <a14:foregroundMark x1="49170" y1="32782" x2="49170" y2="32782"/>
                        <a14:foregroundMark x1="45851" y1="34986" x2="45851" y2="34986"/>
                        <a14:foregroundMark x1="10788" y1="11570" x2="10788" y2="11570"/>
                        <a14:foregroundMark x1="33195" y1="9366" x2="33195" y2="9366"/>
                        <a14:foregroundMark x1="38797" y1="8264" x2="38797" y2="8264"/>
                        <a14:foregroundMark x1="43154" y1="8264" x2="43154" y2="8264"/>
                        <a14:foregroundMark x1="54772" y1="8815" x2="54772" y2="8815"/>
                        <a14:foregroundMark x1="57054" y1="8815" x2="57054" y2="8815"/>
                        <a14:foregroundMark x1="56224" y1="33884" x2="56224" y2="33884"/>
                        <a14:foregroundMark x1="85685" y1="61708" x2="85685" y2="61708"/>
                        <a14:foregroundMark x1="85270" y1="69146" x2="85270" y2="69146"/>
                        <a14:foregroundMark x1="84025" y1="62259" x2="84025" y2="62259"/>
                        <a14:foregroundMark x1="90041" y1="49036" x2="90041" y2="49036"/>
                        <a14:foregroundMark x1="9959" y1="42700" x2="9959" y2="42700"/>
                        <a14:foregroundMark x1="9336" y1="49587" x2="9336" y2="49587"/>
                        <a14:foregroundMark x1="7469" y1="58127" x2="7469" y2="58127"/>
                        <a14:foregroundMark x1="3942" y1="57851" x2="3942" y2="57851"/>
                        <a14:foregroundMark x1="19710" y1="9091" x2="19710" y2="9091"/>
                        <a14:foregroundMark x1="91494" y1="70523" x2="91494" y2="70523"/>
                        <a14:foregroundMark x1="74689" y1="8815" x2="74689" y2="88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0770" y="3577606"/>
            <a:ext cx="1559703" cy="1174631"/>
          </a:xfrm>
          <a:prstGeom prst="rect">
            <a:avLst/>
          </a:prstGeom>
        </p:spPr>
      </p:pic>
      <p:pic>
        <p:nvPicPr>
          <p:cNvPr id="2054" name="Picture 6" descr="รูปตำแหน่งหมุดแผนที่ด้วยสีแดงและพับ PNG , หมุดตำแหน่ง, ตำแหน่งหมุดแผนที่,  ที่ตั้งภาพ PNG และ เวกเตอร์ สำหรับการดาวน์โหลดฟรี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573363"/>
            <a:ext cx="1065686" cy="106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96148" y="4777928"/>
            <a:ext cx="1255885" cy="92667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TruePlookpanya Freebasic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6" b="92925" l="5654" r="89753">
                        <a14:foregroundMark x1="67138" y1="11321" x2="67138" y2="11321"/>
                        <a14:foregroundMark x1="6007" y1="79245" x2="6007" y2="79245"/>
                        <a14:foregroundMark x1="11307" y1="87264" x2="11307" y2="87264"/>
                        <a14:foregroundMark x1="21555" y1="87736" x2="21555" y2="87736"/>
                        <a14:foregroundMark x1="29329" y1="89151" x2="29329" y2="89151"/>
                        <a14:foregroundMark x1="51237" y1="92925" x2="51237" y2="92925"/>
                        <a14:backgroundMark x1="10954" y1="36321" x2="10954" y2="36321"/>
                        <a14:backgroundMark x1="76678" y1="36792" x2="76678" y2="36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803" y="5180138"/>
            <a:ext cx="1693810" cy="1268861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aamskw (@hZhSISxpj8CRSjc) / X"/>
          <p:cNvPicPr>
            <a:picLocks noChangeAspect="1" noChangeArrowheads="1"/>
          </p:cNvPicPr>
          <p:nvPr/>
        </p:nvPicPr>
        <p:blipFill rotWithShape="1">
          <a:blip r:embed="rId1">
            <a:alphaModFix amt="35000"/>
            <a:clrChange>
              <a:clrFrom>
                <a:srgbClr val="E7E0DA"/>
              </a:clrFrom>
              <a:clrTo>
                <a:srgbClr val="E7E0D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62598" b="90820" l="9115" r="90799">
                        <a14:foregroundMark x1="13281" y1="77881" x2="13281" y2="77881"/>
                        <a14:foregroundMark x1="14063" y1="77100" x2="14063" y2="77100"/>
                        <a14:foregroundMark x1="14149" y1="74805" x2="14149" y2="74805"/>
                        <a14:foregroundMark x1="10938" y1="74609" x2="10938" y2="74609"/>
                        <a14:foregroundMark x1="13455" y1="78271" x2="13455" y2="78271"/>
                        <a14:foregroundMark x1="15017" y1="86719" x2="15017" y2="86719"/>
                        <a14:foregroundMark x1="19878" y1="86230" x2="19878" y2="86230"/>
                        <a14:foregroundMark x1="16319" y1="88086" x2="16319" y2="88086"/>
                        <a14:foregroundMark x1="10503" y1="85498" x2="10503" y2="85498"/>
                        <a14:foregroundMark x1="9288" y1="84717" x2="9288" y2="84717"/>
                        <a14:foregroundMark x1="11198" y1="84717" x2="11198" y2="84717"/>
                        <a14:foregroundMark x1="12674" y1="84863" x2="12674" y2="84863"/>
                        <a14:foregroundMark x1="17014" y1="90381" x2="17014" y2="90381"/>
                        <a14:foregroundMark x1="31076" y1="90674" x2="31076" y2="90674"/>
                        <a14:foregroundMark x1="69618" y1="90869" x2="69618" y2="90869"/>
                        <a14:foregroundMark x1="90799" y1="87598" x2="90799" y2="87598"/>
                        <a14:foregroundMark x1="83507" y1="90820" x2="83507" y2="90820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450" b="8000"/>
          <a:stretch>
            <a:fillRect/>
          </a:stretch>
        </p:blipFill>
        <p:spPr bwMode="auto">
          <a:xfrm>
            <a:off x="0" y="1567861"/>
            <a:ext cx="9144000" cy="529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กลุ่ม 3"/>
          <p:cNvGrpSpPr/>
          <p:nvPr/>
        </p:nvGrpSpPr>
        <p:grpSpPr>
          <a:xfrm>
            <a:off x="358287" y="276347"/>
            <a:ext cx="8490281" cy="6537029"/>
            <a:chOff x="358287" y="276347"/>
            <a:chExt cx="8490281" cy="6537029"/>
          </a:xfrm>
        </p:grpSpPr>
        <p:sp>
          <p:nvSpPr>
            <p:cNvPr id="14" name="กล่องข้อความ 13"/>
            <p:cNvSpPr txBox="1"/>
            <p:nvPr/>
          </p:nvSpPr>
          <p:spPr>
            <a:xfrm>
              <a:off x="670420" y="276347"/>
              <a:ext cx="800603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2800" b="1" dirty="0">
                  <a:effectLst/>
                  <a:latin typeface="TH Chakra Petch" panose="02000506000000020004" pitchFamily="2" charset="-34"/>
                  <a:ea typeface="Calibri" panose="020F0502020204030204" pitchFamily="34" charset="0"/>
                  <a:cs typeface="TH Chakra Petch" panose="02000506000000020004" pitchFamily="2" charset="-34"/>
                </a:rPr>
                <a:t>กลุ่มที่ </a:t>
              </a:r>
              <a:r>
                <a:rPr lang="en-US" sz="2800" b="1" dirty="0">
                  <a:effectLst/>
                  <a:latin typeface="TH Chakra Petch" panose="02000506000000020004" pitchFamily="2" charset="-34"/>
                  <a:ea typeface="Calibri" panose="020F0502020204030204" pitchFamily="34" charset="0"/>
                  <a:cs typeface="TH Chakra Petch" panose="02000506000000020004" pitchFamily="2" charset="-34"/>
                </a:rPr>
                <a:t>1 </a:t>
              </a:r>
              <a:r>
                <a:rPr lang="th-TH" sz="2800" b="1" dirty="0">
                  <a:effectLst/>
                  <a:latin typeface="TH Chakra Petch" panose="02000506000000020004" pitchFamily="2" charset="-34"/>
                  <a:ea typeface="Calibri" panose="020F0502020204030204" pitchFamily="34" charset="0"/>
                  <a:cs typeface="TH Chakra Petch" panose="02000506000000020004" pitchFamily="2" charset="-34"/>
                </a:rPr>
                <a:t>แปลง</a:t>
              </a:r>
              <a:r>
                <a:rPr lang="th-TH" sz="2800" b="1" dirty="0">
                  <a:latin typeface="TH Chakra Petch" panose="02000506000000020004" pitchFamily="2" charset="-34"/>
                  <a:cs typeface="TH Chakra Petch" panose="02000506000000020004" pitchFamily="2" charset="-34"/>
                </a:rPr>
                <a:t>ขยายผลสู่</a:t>
              </a:r>
              <a:r>
                <a:rPr lang="th-TH" sz="2800" b="1" dirty="0">
                  <a:effectLst/>
                  <a:latin typeface="TH Chakra Petch" panose="02000506000000020004" pitchFamily="2" charset="-34"/>
                  <a:ea typeface="Calibri" panose="020F0502020204030204" pitchFamily="34" charset="0"/>
                  <a:cs typeface="TH Chakra Petch" panose="02000506000000020004" pitchFamily="2" charset="-34"/>
                </a:rPr>
                <a:t>เกษตรกร บ้านสวาย หมู่ </a:t>
              </a:r>
              <a:r>
                <a:rPr lang="en-US" sz="2800" b="1" dirty="0">
                  <a:effectLst/>
                  <a:latin typeface="TH Chakra Petch" panose="02000506000000020004" pitchFamily="2" charset="-34"/>
                  <a:ea typeface="Calibri" panose="020F0502020204030204" pitchFamily="34" charset="0"/>
                  <a:cs typeface="TH Chakra Petch" panose="02000506000000020004" pitchFamily="2" charset="-34"/>
                </a:rPr>
                <a:t>3</a:t>
              </a:r>
              <a:r>
                <a:rPr lang="th-TH" sz="2800" b="1" dirty="0">
                  <a:effectLst/>
                  <a:latin typeface="TH Chakra Petch" panose="02000506000000020004" pitchFamily="2" charset="-34"/>
                  <a:ea typeface="Calibri" panose="020F0502020204030204" pitchFamily="34" charset="0"/>
                  <a:cs typeface="TH Chakra Petch" panose="02000506000000020004" pitchFamily="2" charset="-34"/>
                </a:rPr>
                <a:t> ต.สวาย อ.เมือง จ.สุรินทร์</a:t>
              </a:r>
              <a:endParaRPr lang="th-TH" sz="2800" b="1" dirty="0">
                <a:latin typeface="TH Chakra Petch" panose="02000506000000020004" pitchFamily="2" charset="-34"/>
                <a:cs typeface="TH Chakra Petch" panose="02000506000000020004" pitchFamily="2" charset="-34"/>
              </a:endParaRPr>
            </a:p>
          </p:txBody>
        </p:sp>
        <p:pic>
          <p:nvPicPr>
            <p:cNvPr id="32" name="รูปภาพ 3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58288" y="1151131"/>
              <a:ext cx="1714301" cy="1285868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</p:spPr>
        </p:pic>
        <p:pic>
          <p:nvPicPr>
            <p:cNvPr id="33" name="รูปภาพ 32"/>
            <p:cNvPicPr>
              <a:picLocks noChangeAspect="1"/>
            </p:cNvPicPr>
            <p:nvPr/>
          </p:nvPicPr>
          <p:blipFill>
            <a:blip r:embed="rId4"/>
            <a:srcRect t="17" b="17"/>
            <a:stretch>
              <a:fillRect/>
            </a:stretch>
          </p:blipFill>
          <p:spPr>
            <a:xfrm>
              <a:off x="3816286" y="1149867"/>
              <a:ext cx="1714300" cy="1285867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</p:spPr>
        </p:pic>
        <p:pic>
          <p:nvPicPr>
            <p:cNvPr id="34" name="รูปภาพ 33"/>
            <p:cNvPicPr>
              <a:picLocks noChangeAspect="1"/>
            </p:cNvPicPr>
            <p:nvPr/>
          </p:nvPicPr>
          <p:blipFill>
            <a:blip r:embed="rId5"/>
            <a:srcRect t="17" b="17"/>
            <a:stretch>
              <a:fillRect/>
            </a:stretch>
          </p:blipFill>
          <p:spPr>
            <a:xfrm>
              <a:off x="358287" y="3522777"/>
              <a:ext cx="1714301" cy="1285868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</p:spPr>
        </p:pic>
        <p:pic>
          <p:nvPicPr>
            <p:cNvPr id="35" name="รูปภาพ 34"/>
            <p:cNvPicPr>
              <a:picLocks noChangeAspect="1"/>
            </p:cNvPicPr>
            <p:nvPr/>
          </p:nvPicPr>
          <p:blipFill>
            <a:blip r:embed="rId6"/>
            <a:srcRect t="17" b="17"/>
            <a:stretch>
              <a:fillRect/>
            </a:stretch>
          </p:blipFill>
          <p:spPr>
            <a:xfrm>
              <a:off x="3779912" y="3522777"/>
              <a:ext cx="1714300" cy="1285867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</p:spPr>
        </p:pic>
        <p:pic>
          <p:nvPicPr>
            <p:cNvPr id="36" name="รูปภาพ 35"/>
            <p:cNvPicPr>
              <a:picLocks noChangeAspect="1"/>
            </p:cNvPicPr>
            <p:nvPr/>
          </p:nvPicPr>
          <p:blipFill>
            <a:blip r:embed="rId7"/>
            <a:srcRect t="17" b="17"/>
            <a:stretch>
              <a:fillRect/>
            </a:stretch>
          </p:blipFill>
          <p:spPr>
            <a:xfrm>
              <a:off x="7134266" y="3565788"/>
              <a:ext cx="1714302" cy="1285868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</p:spPr>
        </p:pic>
        <p:pic>
          <p:nvPicPr>
            <p:cNvPr id="37" name="รูปภาพ 3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1720" y="4542569"/>
              <a:ext cx="1814090" cy="1360717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</p:spPr>
        </p:pic>
        <p:pic>
          <p:nvPicPr>
            <p:cNvPr id="38" name="รูปภาพ 37"/>
            <p:cNvPicPr>
              <a:picLocks noChangeAspect="1"/>
            </p:cNvPicPr>
            <p:nvPr/>
          </p:nvPicPr>
          <p:blipFill>
            <a:blip r:embed="rId9"/>
            <a:srcRect t="17" b="17"/>
            <a:stretch>
              <a:fillRect/>
            </a:stretch>
          </p:blipFill>
          <p:spPr>
            <a:xfrm>
              <a:off x="5436096" y="4661434"/>
              <a:ext cx="1714302" cy="1285868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</p:spPr>
        </p:pic>
        <p:pic>
          <p:nvPicPr>
            <p:cNvPr id="39" name="รูปภาพ 38"/>
            <p:cNvPicPr>
              <a:picLocks noChangeAspect="1"/>
            </p:cNvPicPr>
            <p:nvPr/>
          </p:nvPicPr>
          <p:blipFill>
            <a:blip r:embed="rId10"/>
            <a:srcRect t="17" b="17"/>
            <a:stretch>
              <a:fillRect/>
            </a:stretch>
          </p:blipFill>
          <p:spPr>
            <a:xfrm>
              <a:off x="5436096" y="2303069"/>
              <a:ext cx="1721678" cy="1291401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</p:spPr>
        </p:pic>
        <p:pic>
          <p:nvPicPr>
            <p:cNvPr id="40" name="รูปภาพ 3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9634" y="2287045"/>
              <a:ext cx="1785772" cy="1339477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</p:spPr>
        </p:pic>
        <p:pic>
          <p:nvPicPr>
            <p:cNvPr id="41" name="รูปภาพ 4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4366" y="1160298"/>
              <a:ext cx="1605660" cy="1285868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</p:spPr>
        </p:pic>
        <p:sp>
          <p:nvSpPr>
            <p:cNvPr id="2" name="กล่องข้อความ 1"/>
            <p:cNvSpPr txBox="1"/>
            <p:nvPr/>
          </p:nvSpPr>
          <p:spPr>
            <a:xfrm>
              <a:off x="1073037" y="5859269"/>
              <a:ext cx="72007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thaiDist"/>
              <a:r>
                <a:rPr lang="th-TH" sz="2800" b="1" dirty="0">
                  <a:latin typeface="TH Chakra Petch" panose="02000506000000020004" pitchFamily="2" charset="-34"/>
                  <a:cs typeface="TH Chakra Petch" panose="02000506000000020004" pitchFamily="2" charset="-34"/>
                </a:rPr>
                <a:t>ติดตาม ตรวจเยี่ยมแปลงขยายผล ให้คำแนะนำ เกี่ยวกับโรคและแมลง พร้อมเก็บข้อมูล ต้นทุนและผลผลิต ภายในแปลง</a:t>
              </a:r>
              <a:endParaRPr lang="th-TH" sz="2800" b="1" dirty="0">
                <a:latin typeface="TH Chakra Petch" panose="02000506000000020004" pitchFamily="2" charset="-34"/>
                <a:cs typeface="TH Chakra Petch" panose="02000506000000020004" pitchFamily="2" charset="-34"/>
              </a:endParaRPr>
            </a:p>
          </p:txBody>
        </p:sp>
        <p:sp>
          <p:nvSpPr>
            <p:cNvPr id="44" name="กล่องข้อความ 43"/>
            <p:cNvSpPr txBox="1"/>
            <p:nvPr/>
          </p:nvSpPr>
          <p:spPr>
            <a:xfrm>
              <a:off x="1579646" y="658608"/>
              <a:ext cx="618758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2400" b="1" dirty="0">
                  <a:latin typeface="TH Chakra Petch" panose="02000506000000020004" pitchFamily="2" charset="-34"/>
                  <a:cs typeface="TH Chakra Petch" panose="02000506000000020004" pitchFamily="2" charset="-34"/>
                </a:rPr>
                <a:t>กลุ่มปลูกผักปลอดสารพิษโคกสนวน หมู่ 3 ต.สวาย อ.เมือง จ.สุรินทร์</a:t>
              </a:r>
              <a:endParaRPr lang="th-TH" sz="2400" b="1" dirty="0">
                <a:latin typeface="TH Chakra Petch" panose="02000506000000020004" pitchFamily="2" charset="-34"/>
                <a:cs typeface="TH Chakra Petch" panose="02000506000000020004" pitchFamily="2" charset="-34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aamskw (@hZhSISxpj8CRSjc) / X"/>
          <p:cNvPicPr>
            <a:picLocks noChangeAspect="1" noChangeArrowheads="1"/>
          </p:cNvPicPr>
          <p:nvPr/>
        </p:nvPicPr>
        <p:blipFill rotWithShape="1">
          <a:blip r:embed="rId1">
            <a:alphaModFix amt="35000"/>
            <a:clrChange>
              <a:clrFrom>
                <a:srgbClr val="E7E0DA"/>
              </a:clrFrom>
              <a:clrTo>
                <a:srgbClr val="E7E0D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62598" b="90820" l="9115" r="90799">
                        <a14:foregroundMark x1="13281" y1="77881" x2="13281" y2="77881"/>
                        <a14:foregroundMark x1="14063" y1="77100" x2="14063" y2="77100"/>
                        <a14:foregroundMark x1="14149" y1="74805" x2="14149" y2="74805"/>
                        <a14:foregroundMark x1="10938" y1="74609" x2="10938" y2="74609"/>
                        <a14:foregroundMark x1="13455" y1="78271" x2="13455" y2="78271"/>
                        <a14:foregroundMark x1="15017" y1="86719" x2="15017" y2="86719"/>
                        <a14:foregroundMark x1="19878" y1="86230" x2="19878" y2="86230"/>
                        <a14:foregroundMark x1="16319" y1="88086" x2="16319" y2="88086"/>
                        <a14:foregroundMark x1="10503" y1="85498" x2="10503" y2="85498"/>
                        <a14:foregroundMark x1="9288" y1="84717" x2="9288" y2="84717"/>
                        <a14:foregroundMark x1="11198" y1="84717" x2="11198" y2="84717"/>
                        <a14:foregroundMark x1="12674" y1="84863" x2="12674" y2="84863"/>
                        <a14:foregroundMark x1="17014" y1="90381" x2="17014" y2="90381"/>
                        <a14:foregroundMark x1="31076" y1="90674" x2="31076" y2="90674"/>
                        <a14:foregroundMark x1="69618" y1="90869" x2="69618" y2="90869"/>
                        <a14:foregroundMark x1="90799" y1="87598" x2="90799" y2="87598"/>
                        <a14:foregroundMark x1="83507" y1="90820" x2="83507" y2="90820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450" b="8000"/>
          <a:stretch>
            <a:fillRect/>
          </a:stretch>
        </p:blipFill>
        <p:spPr bwMode="auto">
          <a:xfrm>
            <a:off x="-1" y="1566745"/>
            <a:ext cx="9144000" cy="529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กล่องข้อความ 10"/>
          <p:cNvSpPr txBox="1"/>
          <p:nvPr/>
        </p:nvSpPr>
        <p:spPr>
          <a:xfrm>
            <a:off x="683568" y="259582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ขั้นตอนการดำเนินงานของกลุ่ม</a:t>
            </a:r>
            <a:endParaRPr lang="th-TH" sz="2800" b="1" dirty="0"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2" name="กล่องข้อความ 11"/>
          <p:cNvSpPr txBox="1"/>
          <p:nvPr/>
        </p:nvSpPr>
        <p:spPr>
          <a:xfrm>
            <a:off x="511354" y="782802"/>
            <a:ext cx="507012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20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Chakra Petch" panose="02000506000000020004" pitchFamily="2" charset="-34"/>
                <a:cs typeface="TH Chakra Petch" panose="02000506000000020004" pitchFamily="2" charset="-34"/>
              </a:rPr>
              <a:t>การเตรียมแปลงปลูก</a:t>
            </a:r>
            <a:r>
              <a:rPr lang="th-TH" sz="20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 ตากดินไว้ 7 วัน แล้วไถพรวนดินอีก 1-2 ครั้ง ลึกประมาณ 25-30 เซนติเมตร พร้อมหว่านปูนขาวตามค่าการวิเคราะห์ดินหรือประมาณ 200-400 กิโลกรัมต่อไร่ ไถตากดินไว้ 2-3 สัปดาห์ ยกแปลงสูง 10 เซนติเมตร ขนาด แปลงกว้าง 1-1.20 เมตร ความยาวขึ้นอยู่กับพื้นที่</a:t>
            </a:r>
            <a:endParaRPr lang="th-TH" sz="2000" b="1" dirty="0"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4" name="กล่องข้อความ 13"/>
          <p:cNvSpPr txBox="1"/>
          <p:nvPr/>
        </p:nvSpPr>
        <p:spPr>
          <a:xfrm>
            <a:off x="3275856" y="2786152"/>
            <a:ext cx="554721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20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Chakra Petch" panose="02000506000000020004" pitchFamily="2" charset="-34"/>
                <a:cs typeface="TH Chakra Petch" panose="02000506000000020004" pitchFamily="2" charset="-34"/>
              </a:rPr>
              <a:t>วิธีปลูก </a:t>
            </a:r>
            <a:r>
              <a:rPr lang="th-TH" sz="20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ยกแปลงให้สูงขึ้น ขุดหลุมตามระยะปลูกลึก 20 ซม. ใส่ปุ๋ยหมักหรือปุ๋ยคอกในอัตรา 3-4 ตันต่อไร่ หรือประมาณ 1 กิโลกรัมต่อหลุม และปุ๋ยเคมีสูตร 15 -15 -15 อัตรา 40 - 50 กก.ต่อไร่ ผสมคลุกเคล้าให้เข้ากับดิน ใช้เชื้อไตรโค</a:t>
            </a:r>
            <a:r>
              <a:rPr lang="th-TH" sz="2000" b="1" dirty="0" err="1">
                <a:latin typeface="TH Chakra Petch" panose="02000506000000020004" pitchFamily="2" charset="-34"/>
                <a:cs typeface="TH Chakra Petch" panose="02000506000000020004" pitchFamily="2" charset="-34"/>
              </a:rPr>
              <a:t>เดอร์</a:t>
            </a:r>
            <a:r>
              <a:rPr lang="th-TH" sz="20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มา อัตรา 100 กก.ต่อไร่ หว่านให้ทั่วแปลง นำกล้าที่มีอายุประมาณ 1 เดือน มาปลูก</a:t>
            </a:r>
            <a:endParaRPr lang="th-TH" sz="2000" b="1" dirty="0"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6" name="กล่องข้อความ 15"/>
          <p:cNvSpPr txBox="1"/>
          <p:nvPr/>
        </p:nvSpPr>
        <p:spPr>
          <a:xfrm>
            <a:off x="496355" y="4756729"/>
            <a:ext cx="490412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Chakra Petch" panose="02000506000000020004" pitchFamily="2" charset="-34"/>
                <a:cs typeface="TH Chakra Petch" panose="02000506000000020004" pitchFamily="2" charset="-34"/>
              </a:rPr>
              <a:t>การดูแลรักษา</a:t>
            </a:r>
            <a:endParaRPr lang="th-TH" sz="20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Chakra Petch" panose="02000506000000020004" pitchFamily="2" charset="-34"/>
              <a:cs typeface="TH Chakra Petch" panose="02000506000000020004" pitchFamily="2" charset="-34"/>
            </a:endParaRPr>
          </a:p>
          <a:p>
            <a:r>
              <a:rPr lang="th-TH" sz="20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- ใส่ปุ๋ย 15-15-15 50 กก./ไร่ , 13-13-21 50 กก./ไร่ และใส่เดือนละครั้งจนสิ้นการเก็บเกี่ยว</a:t>
            </a:r>
            <a:endParaRPr lang="th-TH" sz="2000" b="1" dirty="0">
              <a:latin typeface="TH Chakra Petch" panose="02000506000000020004" pitchFamily="2" charset="-34"/>
              <a:cs typeface="TH Chakra Petch" panose="02000506000000020004" pitchFamily="2" charset="-34"/>
            </a:endParaRPr>
          </a:p>
          <a:p>
            <a:r>
              <a:rPr lang="th-TH" sz="20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- ให้น้ำ การให้น้าขึ้นกับความชุ่มชื้นในดินเป็นหลัก ช่วง 1 เดือน หลังย้ายปลูกควรให้น้ำทุกวัน </a:t>
            </a:r>
            <a:endParaRPr lang="th-TH" sz="2000" b="1" dirty="0"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pic>
        <p:nvPicPr>
          <p:cNvPr id="5" name="Picture 6" descr="TruePlookpanya Freebasic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7" b="89520" l="4348" r="94203">
                        <a14:foregroundMark x1="11594" y1="71616" x2="11594" y2="71616"/>
                        <a14:foregroundMark x1="6087" y1="74672" x2="6087" y2="74672"/>
                        <a14:foregroundMark x1="4348" y1="75983" x2="4348" y2="75983"/>
                        <a14:foregroundMark x1="88696" y1="61135" x2="88696" y2="61135"/>
                        <a14:foregroundMark x1="94203" y1="58952" x2="94203" y2="58952"/>
                        <a14:foregroundMark x1="81159" y1="78166" x2="81159" y2="78166"/>
                        <a14:foregroundMark x1="68116" y1="83406" x2="68116" y2="83406"/>
                        <a14:backgroundMark x1="9855" y1="24891" x2="9855" y2="24891"/>
                        <a14:backgroundMark x1="13043" y1="21834" x2="13043" y2="21834"/>
                        <a14:backgroundMark x1="6377" y1="19214" x2="6377" y2="19214"/>
                        <a14:backgroundMark x1="43768" y1="24891" x2="43768" y2="24891"/>
                        <a14:backgroundMark x1="55652" y1="26201" x2="55652" y2="26201"/>
                        <a14:backgroundMark x1="57391" y1="28384" x2="57391" y2="28384"/>
                        <a14:backgroundMark x1="58261" y1="14410" x2="58261" y2="14410"/>
                        <a14:backgroundMark x1="59420" y1="14410" x2="59420" y2="14410"/>
                        <a14:backgroundMark x1="76522" y1="16594" x2="76522" y2="16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948" y="4481725"/>
            <a:ext cx="3286125" cy="2181225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ruePlookpanya Freebasic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06" b="98113" l="5648" r="90698">
                        <a14:foregroundMark x1="27907" y1="13679" x2="27907" y2="13679"/>
                        <a14:foregroundMark x1="56146" y1="50472" x2="56146" y2="50472"/>
                        <a14:foregroundMark x1="49169" y1="40094" x2="49169" y2="40094"/>
                        <a14:foregroundMark x1="65449" y1="72642" x2="65449" y2="72642"/>
                        <a14:foregroundMark x1="47841" y1="59906" x2="47841" y2="59906"/>
                        <a14:foregroundMark x1="40532" y1="55189" x2="40532" y2="55189"/>
                        <a14:foregroundMark x1="35216" y1="50943" x2="35216" y2="50943"/>
                        <a14:foregroundMark x1="10631" y1="41038" x2="10631" y2="41038"/>
                        <a14:foregroundMark x1="11628" y1="70755" x2="11628" y2="70755"/>
                        <a14:foregroundMark x1="27907" y1="67453" x2="27907" y2="67453"/>
                        <a14:foregroundMark x1="30897" y1="80189" x2="30897" y2="80189"/>
                        <a14:foregroundMark x1="53821" y1="80189" x2="53821" y2="80189"/>
                        <a14:foregroundMark x1="64120" y1="67453" x2="64120" y2="67453"/>
                        <a14:foregroundMark x1="64120" y1="64623" x2="64120" y2="64623"/>
                        <a14:foregroundMark x1="78073" y1="69340" x2="78073" y2="69340"/>
                        <a14:foregroundMark x1="79734" y1="75000" x2="79734" y2="75000"/>
                        <a14:foregroundMark x1="87043" y1="79245" x2="87043" y2="79245"/>
                        <a14:foregroundMark x1="75748" y1="82075" x2="75748" y2="82075"/>
                        <a14:foregroundMark x1="59801" y1="87736" x2="59801" y2="87736"/>
                        <a14:foregroundMark x1="44850" y1="93868" x2="44850" y2="93868"/>
                        <a14:foregroundMark x1="38206" y1="94811" x2="38206" y2="94811"/>
                        <a14:foregroundMark x1="27907" y1="88679" x2="27907" y2="88679"/>
                        <a14:foregroundMark x1="17276" y1="90566" x2="17276" y2="90566"/>
                        <a14:foregroundMark x1="6977" y1="92453" x2="6977" y2="92453"/>
                        <a14:foregroundMark x1="6977" y1="86321" x2="6977" y2="86321"/>
                        <a14:foregroundMark x1="20598" y1="83019" x2="20598" y2="83019"/>
                        <a14:foregroundMark x1="30897" y1="73585" x2="32890" y2="73585"/>
                        <a14:foregroundMark x1="40532" y1="72642" x2="40532" y2="72642"/>
                        <a14:foregroundMark x1="48505" y1="68396" x2="48505" y2="68396"/>
                        <a14:foregroundMark x1="54485" y1="63208" x2="54485" y2="63208"/>
                        <a14:foregroundMark x1="57475" y1="62264" x2="57475" y2="62264"/>
                        <a14:foregroundMark x1="63455" y1="60377" x2="65781" y2="60377"/>
                        <a14:foregroundMark x1="73090" y1="62264" x2="73090" y2="62264"/>
                        <a14:foregroundMark x1="78073" y1="67453" x2="78073" y2="67453"/>
                        <a14:foregroundMark x1="85382" y1="70755" x2="85382" y2="70755"/>
                        <a14:foregroundMark x1="90033" y1="74057" x2="90033" y2="74057"/>
                        <a14:foregroundMark x1="90698" y1="80189" x2="90698" y2="80189"/>
                        <a14:foregroundMark x1="76744" y1="84434" x2="76744" y2="84434"/>
                        <a14:foregroundMark x1="76080" y1="89623" x2="70100" y2="91509"/>
                        <a14:foregroundMark x1="64120" y1="92453" x2="64120" y2="92453"/>
                        <a14:foregroundMark x1="82724" y1="80189" x2="82724" y2="80189"/>
                        <a14:foregroundMark x1="84053" y1="75943" x2="84053" y2="75943"/>
                        <a14:foregroundMark x1="69435" y1="76887" x2="69435" y2="76887"/>
                        <a14:foregroundMark x1="59801" y1="81132" x2="59801" y2="81132"/>
                        <a14:foregroundMark x1="49169" y1="83491" x2="49169" y2="83491"/>
                        <a14:foregroundMark x1="41860" y1="72642" x2="41860" y2="72642"/>
                        <a14:foregroundMark x1="51495" y1="68396" x2="51495" y2="68396"/>
                        <a14:foregroundMark x1="42525" y1="70755" x2="42525" y2="70755"/>
                        <a14:foregroundMark x1="48505" y1="63208" x2="48505" y2="63208"/>
                        <a14:foregroundMark x1="39867" y1="66509" x2="39867" y2="66509"/>
                        <a14:foregroundMark x1="32226" y1="75000" x2="32226" y2="75000"/>
                        <a14:foregroundMark x1="21927" y1="80189" x2="21927" y2="80189"/>
                        <a14:foregroundMark x1="22591" y1="75943" x2="22591" y2="75943"/>
                        <a14:foregroundMark x1="21927" y1="74057" x2="21927" y2="74057"/>
                        <a14:foregroundMark x1="28571" y1="69811" x2="28571" y2="69811"/>
                        <a14:foregroundMark x1="13953" y1="77830" x2="13953" y2="77830"/>
                        <a14:foregroundMark x1="17608" y1="79245" x2="17608" y2="79245"/>
                        <a14:foregroundMark x1="13953" y1="85377" x2="13953" y2="85377"/>
                        <a14:foregroundMark x1="9302" y1="83019" x2="9302" y2="83019"/>
                        <a14:foregroundMark x1="5648" y1="84434" x2="5648" y2="84434"/>
                        <a14:foregroundMark x1="25581" y1="89623" x2="25581" y2="89623"/>
                        <a14:foregroundMark x1="41860" y1="87736" x2="41860" y2="87736"/>
                        <a14:foregroundMark x1="53156" y1="88679" x2="53156" y2="88679"/>
                        <a14:foregroundMark x1="60465" y1="90566" x2="60465" y2="90566"/>
                        <a14:foregroundMark x1="54485" y1="93868" x2="54485" y2="93868"/>
                        <a14:foregroundMark x1="36877" y1="92453" x2="36877" y2="92453"/>
                        <a14:foregroundMark x1="30233" y1="92925" x2="30233" y2="92925"/>
                        <a14:foregroundMark x1="49834" y1="98113" x2="49834" y2="98113"/>
                        <a14:foregroundMark x1="40532" y1="83019" x2="40532" y2="83019"/>
                        <a14:foregroundMark x1="34551" y1="87264" x2="34551" y2="87264"/>
                        <a14:foregroundMark x1="23256" y1="86321" x2="23256" y2="86321"/>
                        <a14:foregroundMark x1="24252" y1="12736" x2="24252" y2="12736"/>
                        <a14:backgroundMark x1="36545" y1="45283" x2="36545" y2="45283"/>
                        <a14:backgroundMark x1="20266" y1="62264" x2="20266" y2="622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55" y="2352658"/>
            <a:ext cx="2856802" cy="201210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ractor for kids cartoons | Plant and Grow Corn Video For Kids - YouTub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8056" l="2344" r="99688">
                        <a14:foregroundMark x1="23438" y1="85278" x2="23438" y2="85278"/>
                        <a14:foregroundMark x1="14688" y1="80833" x2="14688" y2="80833"/>
                        <a14:foregroundMark x1="15156" y1="86111" x2="15156" y2="86111"/>
                        <a14:foregroundMark x1="17344" y1="88333" x2="17344" y2="88333"/>
                        <a14:foregroundMark x1="20781" y1="88333" x2="20781" y2="88333"/>
                        <a14:foregroundMark x1="27656" y1="89167" x2="27656" y2="89167"/>
                        <a14:foregroundMark x1="31875" y1="93889" x2="31875" y2="93889"/>
                        <a14:foregroundMark x1="31094" y1="86667" x2="31094" y2="86667"/>
                        <a14:foregroundMark x1="28281" y1="84167" x2="28281" y2="84167"/>
                        <a14:foregroundMark x1="25781" y1="83333" x2="25781" y2="83333"/>
                        <a14:foregroundMark x1="22344" y1="83333" x2="22344" y2="83333"/>
                        <a14:foregroundMark x1="20156" y1="81111" x2="20156" y2="81111"/>
                        <a14:foregroundMark x1="14531" y1="80833" x2="14531" y2="80833"/>
                        <a14:foregroundMark x1="9219" y1="79444" x2="9219" y2="79444"/>
                        <a14:foregroundMark x1="7031" y1="79444" x2="7031" y2="79444"/>
                        <a14:foregroundMark x1="8750" y1="82500" x2="8750" y2="82500"/>
                        <a14:foregroundMark x1="12656" y1="80000" x2="12656" y2="80000"/>
                        <a14:foregroundMark x1="18906" y1="80278" x2="18906" y2="80278"/>
                        <a14:foregroundMark x1="24688" y1="80556" x2="24688" y2="80556"/>
                        <a14:foregroundMark x1="11250" y1="86667" x2="11250" y2="86667"/>
                        <a14:foregroundMark x1="8438" y1="87500" x2="8438" y2="87500"/>
                        <a14:foregroundMark x1="3594" y1="74722" x2="3594" y2="74722"/>
                        <a14:foregroundMark x1="3906" y1="81944" x2="3906" y2="81944"/>
                        <a14:foregroundMark x1="38438" y1="81944" x2="38438" y2="81944"/>
                        <a14:foregroundMark x1="41563" y1="81389" x2="41563" y2="81389"/>
                        <a14:foregroundMark x1="44219" y1="81111" x2="44219" y2="81111"/>
                        <a14:foregroundMark x1="45781" y1="81389" x2="45781" y2="81389"/>
                        <a14:foregroundMark x1="45625" y1="83611" x2="45625" y2="83611"/>
                        <a14:foregroundMark x1="52031" y1="82222" x2="52031" y2="82222"/>
                        <a14:foregroundMark x1="45313" y1="86389" x2="45313" y2="86389"/>
                        <a14:foregroundMark x1="36094" y1="87222" x2="35313" y2="88333"/>
                        <a14:foregroundMark x1="34219" y1="89444" x2="34219" y2="89444"/>
                        <a14:foregroundMark x1="36719" y1="91667" x2="36719" y2="91667"/>
                        <a14:foregroundMark x1="37500" y1="93611" x2="37500" y2="93611"/>
                        <a14:foregroundMark x1="20156" y1="94722" x2="18438" y2="95556"/>
                        <a14:foregroundMark x1="10938" y1="96944" x2="9219" y2="98056"/>
                        <a14:foregroundMark x1="5625" y1="98056" x2="5625" y2="98056"/>
                        <a14:foregroundMark x1="2969" y1="97500" x2="2969" y2="97500"/>
                        <a14:foregroundMark x1="2813" y1="95833" x2="2813" y2="95833"/>
                        <a14:foregroundMark x1="11875" y1="96111" x2="15781" y2="97222"/>
                        <a14:foregroundMark x1="19219" y1="97778" x2="19688" y2="98333"/>
                        <a14:foregroundMark x1="28750" y1="98333" x2="28750" y2="98333"/>
                        <a14:foregroundMark x1="32344" y1="98056" x2="32344" y2="98056"/>
                        <a14:foregroundMark x1="36094" y1="98056" x2="36094" y2="98056"/>
                        <a14:foregroundMark x1="40000" y1="98056" x2="40000" y2="98056"/>
                        <a14:foregroundMark x1="42500" y1="98056" x2="42500" y2="98056"/>
                        <a14:foregroundMark x1="42813" y1="98056" x2="42813" y2="98056"/>
                        <a14:foregroundMark x1="46563" y1="97500" x2="46563" y2="97500"/>
                        <a14:foregroundMark x1="46563" y1="97500" x2="46563" y2="97500"/>
                        <a14:foregroundMark x1="47500" y1="92222" x2="47500" y2="92222"/>
                        <a14:foregroundMark x1="42969" y1="91389" x2="42969" y2="91389"/>
                        <a14:foregroundMark x1="37813" y1="90000" x2="37813" y2="90000"/>
                        <a14:foregroundMark x1="43594" y1="86111" x2="43594" y2="86111"/>
                        <a14:foregroundMark x1="41406" y1="81944" x2="41406" y2="81944"/>
                        <a14:foregroundMark x1="39375" y1="79167" x2="39375" y2="79167"/>
                        <a14:foregroundMark x1="44688" y1="79167" x2="44688" y2="79167"/>
                        <a14:foregroundMark x1="47969" y1="77500" x2="47969" y2="77500"/>
                        <a14:foregroundMark x1="49531" y1="78056" x2="49531" y2="78056"/>
                        <a14:foregroundMark x1="49844" y1="78056" x2="49844" y2="78056"/>
                        <a14:foregroundMark x1="45781" y1="96111" x2="45781" y2="96111"/>
                        <a14:foregroundMark x1="53594" y1="96944" x2="53594" y2="96944"/>
                        <a14:foregroundMark x1="40000" y1="94722" x2="40000" y2="94722"/>
                        <a14:foregroundMark x1="39844" y1="90278" x2="39844" y2="90278"/>
                        <a14:foregroundMark x1="38281" y1="85556" x2="38281" y2="85556"/>
                        <a14:foregroundMark x1="52344" y1="90000" x2="52656" y2="91667"/>
                        <a14:foregroundMark x1="55313" y1="98056" x2="55313" y2="98056"/>
                        <a14:foregroundMark x1="64063" y1="95000" x2="64063" y2="95000"/>
                        <a14:foregroundMark x1="67656" y1="96667" x2="67656" y2="96667"/>
                        <a14:foregroundMark x1="69688" y1="96111" x2="69688" y2="96111"/>
                        <a14:foregroundMark x1="71406" y1="95556" x2="71406" y2="95556"/>
                        <a14:foregroundMark x1="73438" y1="94444" x2="73438" y2="94444"/>
                        <a14:foregroundMark x1="73906" y1="93889" x2="73906" y2="93889"/>
                        <a14:foregroundMark x1="74063" y1="92778" x2="74063" y2="92778"/>
                        <a14:foregroundMark x1="74063" y1="91944" x2="74063" y2="91944"/>
                        <a14:foregroundMark x1="73906" y1="91111" x2="73906" y2="91111"/>
                        <a14:foregroundMark x1="73906" y1="88611" x2="73906" y2="88611"/>
                        <a14:foregroundMark x1="73594" y1="88056" x2="73594" y2="88056"/>
                        <a14:foregroundMark x1="70469" y1="86389" x2="70469" y2="86389"/>
                        <a14:foregroundMark x1="75625" y1="85556" x2="75625" y2="85556"/>
                        <a14:foregroundMark x1="79219" y1="88611" x2="79219" y2="88611"/>
                        <a14:foregroundMark x1="80000" y1="93611" x2="80000" y2="93611"/>
                        <a14:foregroundMark x1="85156" y1="95278" x2="86719" y2="95278"/>
                        <a14:foregroundMark x1="89375" y1="95556" x2="89375" y2="95556"/>
                        <a14:foregroundMark x1="90625" y1="95000" x2="90625" y2="95000"/>
                        <a14:foregroundMark x1="93750" y1="92778" x2="93750" y2="92778"/>
                        <a14:foregroundMark x1="93281" y1="86389" x2="93281" y2="86389"/>
                        <a14:foregroundMark x1="92656" y1="84167" x2="92656" y2="84167"/>
                        <a14:foregroundMark x1="92031" y1="81944" x2="92031" y2="81944"/>
                        <a14:foregroundMark x1="90781" y1="76944" x2="90781" y2="76944"/>
                        <a14:foregroundMark x1="93125" y1="63611" x2="93125" y2="63611"/>
                        <a14:foregroundMark x1="93125" y1="63611" x2="93125" y2="63611"/>
                        <a14:foregroundMark x1="93125" y1="95278" x2="93125" y2="95278"/>
                        <a14:foregroundMark x1="94531" y1="93611" x2="94531" y2="93611"/>
                        <a14:foregroundMark x1="95469" y1="91389" x2="95469" y2="91389"/>
                        <a14:foregroundMark x1="95469" y1="87222" x2="95469" y2="87222"/>
                        <a14:foregroundMark x1="95469" y1="86389" x2="95469" y2="86389"/>
                        <a14:foregroundMark x1="95469" y1="86389" x2="95469" y2="86389"/>
                        <a14:foregroundMark x1="97344" y1="83056" x2="97344" y2="83056"/>
                        <a14:foregroundMark x1="97031" y1="80278" x2="97031" y2="80278"/>
                        <a14:foregroundMark x1="95781" y1="76111" x2="95781" y2="76111"/>
                        <a14:foregroundMark x1="95938" y1="70833" x2="95938" y2="70833"/>
                        <a14:foregroundMark x1="94688" y1="65833" x2="94688" y2="65833"/>
                        <a14:foregroundMark x1="96719" y1="65000" x2="96719" y2="65000"/>
                        <a14:foregroundMark x1="99063" y1="67222" x2="99063" y2="67222"/>
                        <a14:foregroundMark x1="99531" y1="71667" x2="99531" y2="71667"/>
                        <a14:foregroundMark x1="99219" y1="73056" x2="99219" y2="73056"/>
                        <a14:foregroundMark x1="98281" y1="82500" x2="98281" y2="82500"/>
                        <a14:foregroundMark x1="97188" y1="88056" x2="97344" y2="88889"/>
                        <a14:foregroundMark x1="98438" y1="91944" x2="99063" y2="93611"/>
                        <a14:foregroundMark x1="99688" y1="95556" x2="99688" y2="95556"/>
                        <a14:foregroundMark x1="79063" y1="95000" x2="79063" y2="95000"/>
                        <a14:foregroundMark x1="46719" y1="93056" x2="46719" y2="93056"/>
                        <a14:foregroundMark x1="42813" y1="70833" x2="42813" y2="70833"/>
                        <a14:foregroundMark x1="74375" y1="69167" x2="74375" y2="69167"/>
                        <a14:foregroundMark x1="75938" y1="67500" x2="75938" y2="67500"/>
                        <a14:foregroundMark x1="74219" y1="65833" x2="74219" y2="65833"/>
                        <a14:foregroundMark x1="96563" y1="64444" x2="96563" y2="64444"/>
                        <a14:foregroundMark x1="49531" y1="66111" x2="49531" y2="66111"/>
                        <a14:foregroundMark x1="44375" y1="67222" x2="44375" y2="67222"/>
                        <a14:foregroundMark x1="42031" y1="67778" x2="42031" y2="67778"/>
                        <a14:foregroundMark x1="39531" y1="69444" x2="39531" y2="69444"/>
                        <a14:foregroundMark x1="30312" y1="70278" x2="30312" y2="70278"/>
                        <a14:foregroundMark x1="24219" y1="72222" x2="24219" y2="72222"/>
                        <a14:foregroundMark x1="16250" y1="68333" x2="16250" y2="68333"/>
                        <a14:foregroundMark x1="13750" y1="65000" x2="13750" y2="65000"/>
                        <a14:foregroundMark x1="6406" y1="65556" x2="6406" y2="65556"/>
                        <a14:foregroundMark x1="2344" y1="67500" x2="2344" y2="67500"/>
                        <a14:foregroundMark x1="2969" y1="71667" x2="2969" y2="71667"/>
                        <a14:foregroundMark x1="2344" y1="77222" x2="2344" y2="77222"/>
                        <a14:foregroundMark x1="2500" y1="80000" x2="2500" y2="80000"/>
                        <a14:foregroundMark x1="47031" y1="74722" x2="47031" y2="74722"/>
                        <a14:foregroundMark x1="62344" y1="40278" x2="62344" y2="40278"/>
                        <a14:foregroundMark x1="89844" y1="51667" x2="89844" y2="51667"/>
                        <a14:foregroundMark x1="90313" y1="48056" x2="90313" y2="48056"/>
                        <a14:foregroundMark x1="90781" y1="46944" x2="90781" y2="46944"/>
                        <a14:foregroundMark x1="90313" y1="51389" x2="90313" y2="51389"/>
                        <a14:foregroundMark x1="90781" y1="47222" x2="90781" y2="47222"/>
                        <a14:foregroundMark x1="90313" y1="52500" x2="90313" y2="52500"/>
                        <a14:foregroundMark x1="90938" y1="46389" x2="90938" y2="46389"/>
                        <a14:foregroundMark x1="91719" y1="46389" x2="91719" y2="46389"/>
                        <a14:backgroundMark x1="12188" y1="41667" x2="12188" y2="41667"/>
                        <a14:backgroundMark x1="7813" y1="29444" x2="7813" y2="29444"/>
                        <a14:backgroundMark x1="12344" y1="26667" x2="12344" y2="26667"/>
                        <a14:backgroundMark x1="19219" y1="26667" x2="19219" y2="26667"/>
                        <a14:backgroundMark x1="19688" y1="26667" x2="19688" y2="26667"/>
                        <a14:backgroundMark x1="31719" y1="36111" x2="31719" y2="36111"/>
                        <a14:backgroundMark x1="37656" y1="38056" x2="40313" y2="41111"/>
                        <a14:backgroundMark x1="46406" y1="41111" x2="46406" y2="41111"/>
                        <a14:backgroundMark x1="48906" y1="44722" x2="48906" y2="44722"/>
                        <a14:backgroundMark x1="52344" y1="47778" x2="52812" y2="50556"/>
                        <a14:backgroundMark x1="52812" y1="50556" x2="52812" y2="50556"/>
                        <a14:backgroundMark x1="43594" y1="48889" x2="42813" y2="48889"/>
                        <a14:backgroundMark x1="29063" y1="46111" x2="29063" y2="46111"/>
                        <a14:backgroundMark x1="21406" y1="46111" x2="21406" y2="46111"/>
                        <a14:backgroundMark x1="13594" y1="44167" x2="13594" y2="44167"/>
                        <a14:backgroundMark x1="59375" y1="57500" x2="59375" y2="57500"/>
                        <a14:backgroundMark x1="59688" y1="54444" x2="59688" y2="54444"/>
                        <a14:backgroundMark x1="56406" y1="54444" x2="56406" y2="54444"/>
                        <a14:backgroundMark x1="56875" y1="57500" x2="56875" y2="57500"/>
                        <a14:backgroundMark x1="60000" y1="57222" x2="60000" y2="57222"/>
                        <a14:backgroundMark x1="63281" y1="57500" x2="63281" y2="57500"/>
                        <a14:backgroundMark x1="62813" y1="54444" x2="62813" y2="54444"/>
                        <a14:backgroundMark x1="68750" y1="53333" x2="68750" y2="53333"/>
                        <a14:backgroundMark x1="67031" y1="51667" x2="67031" y2="51667"/>
                        <a14:backgroundMark x1="65156" y1="46389" x2="65156" y2="46389"/>
                        <a14:backgroundMark x1="67500" y1="41111" x2="67500" y2="41111"/>
                        <a14:backgroundMark x1="69531" y1="38889" x2="70625" y2="38056"/>
                        <a14:backgroundMark x1="73594" y1="36389" x2="73594" y2="36389"/>
                        <a14:backgroundMark x1="76563" y1="36667" x2="76563" y2="36667"/>
                        <a14:backgroundMark x1="78438" y1="38333" x2="78438" y2="38333"/>
                        <a14:backgroundMark x1="69844" y1="53333" x2="69844" y2="53333"/>
                        <a14:backgroundMark x1="72031" y1="59444" x2="72031" y2="59444"/>
                        <a14:backgroundMark x1="71563" y1="58333" x2="71563" y2="58333"/>
                        <a14:backgroundMark x1="73125" y1="61389" x2="73125" y2="61389"/>
                        <a14:backgroundMark x1="71406" y1="56944" x2="71406" y2="56944"/>
                        <a14:backgroundMark x1="70156" y1="62500" x2="70156" y2="62500"/>
                        <a14:backgroundMark x1="70625" y1="62778" x2="70625" y2="62778"/>
                        <a14:backgroundMark x1="85781" y1="31944" x2="85781" y2="31944"/>
                        <a14:backgroundMark x1="96406" y1="50000" x2="96406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8" t="31518" r="5428"/>
          <a:stretch>
            <a:fillRect/>
          </a:stretch>
        </p:blipFill>
        <p:spPr bwMode="auto">
          <a:xfrm flipH="1">
            <a:off x="5629815" y="846319"/>
            <a:ext cx="3100389" cy="1330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กล่อง">
  <a:themeElements>
    <a:clrScheme name="กล่อง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กล่อง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กล่อง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TM10001115[[fn=กล่อง]]</Template>
  <TotalTime>0</TotalTime>
  <Words>7440</Words>
  <Application>WPS Presentation</Application>
  <PresentationFormat>นำเสนอทางหน้าจอ (4:3)</PresentationFormat>
  <Paragraphs>325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4" baseType="lpstr">
      <vt:lpstr>Arial</vt:lpstr>
      <vt:lpstr>SimSun</vt:lpstr>
      <vt:lpstr>Wingdings</vt:lpstr>
      <vt:lpstr>TH Chakra Petch</vt:lpstr>
      <vt:lpstr>Leelawadee UI</vt:lpstr>
      <vt:lpstr>Times New Roman</vt:lpstr>
      <vt:lpstr>Calibri</vt:lpstr>
      <vt:lpstr>Microsoft YaHei</vt:lpstr>
      <vt:lpstr>Angsana New</vt:lpstr>
      <vt:lpstr>Cordia New</vt:lpstr>
      <vt:lpstr>Arial Unicode MS</vt:lpstr>
      <vt:lpstr>Gill Sans MT</vt:lpstr>
      <vt:lpstr>กล่อง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โครงการพิเศษจังหวัดสุรินทร์</dc:title>
  <dc:creator>COMPAQ</dc:creator>
  <cp:lastModifiedBy>DELL</cp:lastModifiedBy>
  <cp:revision>562</cp:revision>
  <cp:lastPrinted>2017-10-27T01:33:00Z</cp:lastPrinted>
  <dcterms:created xsi:type="dcterms:W3CDTF">2017-10-25T07:22:00Z</dcterms:created>
  <dcterms:modified xsi:type="dcterms:W3CDTF">2024-10-02T02:22:28Z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3E06C50B6DA54533ABB867E9D4324A15_13</vt:lpwstr>
  </property>
  <property fmtid="{D5CDD505-2E9C-101B-9397-08002B2CF9AE}" pid="3" name="KSOProductBuildVer">
    <vt:lpwstr>1054-12.2.0.18283</vt:lpwstr>
  </property>
</Properties>
</file>